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ink/ink2.xml" ContentType="application/inkml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1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7.xml" ContentType="application/inkml+xml"/>
  <Override PartName="/ppt/ink/ink36.xml" ContentType="application/inkml+xml"/>
  <Override PartName="/ppt/ink/ink35.xml" ContentType="application/inkml+xml"/>
  <Override PartName="/ppt/ink/ink34.xml" ContentType="application/inkml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7" r:id="rId3"/>
    <p:sldId id="402" r:id="rId4"/>
    <p:sldId id="403" r:id="rId5"/>
    <p:sldId id="379" r:id="rId6"/>
    <p:sldId id="406" r:id="rId7"/>
    <p:sldId id="407" r:id="rId8"/>
    <p:sldId id="408" r:id="rId9"/>
    <p:sldId id="409" r:id="rId10"/>
    <p:sldId id="410" r:id="rId11"/>
    <p:sldId id="356" r:id="rId12"/>
    <p:sldId id="411" r:id="rId13"/>
    <p:sldId id="358" r:id="rId14"/>
    <p:sldId id="412" r:id="rId15"/>
    <p:sldId id="413" r:id="rId16"/>
    <p:sldId id="414" r:id="rId17"/>
    <p:sldId id="353" r:id="rId18"/>
    <p:sldId id="404" r:id="rId19"/>
    <p:sldId id="364" r:id="rId20"/>
    <p:sldId id="399" r:id="rId21"/>
    <p:sldId id="375" r:id="rId22"/>
    <p:sldId id="386" r:id="rId23"/>
    <p:sldId id="387" r:id="rId24"/>
    <p:sldId id="388" r:id="rId25"/>
    <p:sldId id="390" r:id="rId26"/>
    <p:sldId id="373" r:id="rId27"/>
    <p:sldId id="405" r:id="rId28"/>
    <p:sldId id="378" r:id="rId29"/>
    <p:sldId id="395" r:id="rId30"/>
    <p:sldId id="400" r:id="rId31"/>
    <p:sldId id="396" r:id="rId32"/>
    <p:sldId id="383" r:id="rId33"/>
    <p:sldId id="384" r:id="rId34"/>
    <p:sldId id="385" r:id="rId35"/>
    <p:sldId id="389" r:id="rId36"/>
    <p:sldId id="391" r:id="rId37"/>
    <p:sldId id="392" r:id="rId38"/>
    <p:sldId id="393" r:id="rId39"/>
    <p:sldId id="401" r:id="rId40"/>
    <p:sldId id="394" r:id="rId41"/>
    <p:sldId id="397" r:id="rId42"/>
    <p:sldId id="398" r:id="rId4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E4F51D-D124-4AD5-8748-B6F8C1997DBB}" v="106" dt="2023-11-14T13:36:09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8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customXml" Target="../customXml/item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1.41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3.15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43.79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58.79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8:59.44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0.04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0.9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1.81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0 318</inkml:trace>
  <inkml:trace contextRef="#ctx0" brushRef="#br0" timeOffset="1">1729 1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2.22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2.91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03.6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141 883,'0'-3,"-3"-10,-1-21,0-16,-2-21,-3-14,-4-9,-1-2,-3 4,3 9,0 12,3 15,0 11,2 8,2 6,3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39.4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0.05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0.85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41.32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110 1,'0'9,"-6"27,-8 16,-2 9,0 2,-2-5,3-5,4-8,4-6,3-6,2-6,2-4,0-4,1-4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7.37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8.20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8.9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09:59.56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08.52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09.27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0.40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1.3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1,'0'3,"0"4,0 4,0 5,0 7,0 3,0-2,0-3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11.82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0.76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1.88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2.34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4.83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5.2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5.71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48.94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0.39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0.84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0:51.25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07.9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09.59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07T09:11:10.71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BD2AA-3EA8-B14D-8336-B02438C8D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4959BB-8C31-3B4F-ADB1-89BFEF238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5AD839-7DD4-0048-9765-2A7B3BAC6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9E8532-1149-7C43-BADA-922AE332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7600A3-B9D8-5548-8ABB-D15E17EE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920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8EDC7-FB98-A64E-BDA4-56ECD5B3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544CB0-AF6A-9444-B054-0B37816F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355216-FEAA-244B-B7FB-1EC03BF11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03DB9A-E246-4E4F-9456-3ED3DEC5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C75FD8-F5D6-3F40-9FFC-9295A46A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34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E010A-97EF-1642-8E85-D097C8DF0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659C2-5CE7-DB4D-97E8-BDA307BD2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BAAB62-1F8F-3342-BB8F-10B5FB0A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FEC0F9-E99A-2445-800E-17690DC6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46AF5F-A943-8445-9AC6-5DC19BF4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47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9A7D9-8310-E44C-BF52-FEF0245C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AF083A-D2BA-914B-A2E0-7DDCC03CC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CCB72D0-5913-A145-9545-1155E1448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0CDF9B-82FB-5E4E-A72E-243877BC5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81D9CA-9794-F74F-AAEC-834DAE0D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7A08D06-7CC6-B446-A44E-7FDB2E5E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698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965EC-8FA1-F34D-A6CB-169578A44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E72DE97-C731-8F40-AE7B-590ADD8D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E13E1AD-D257-C948-97FD-71F0C633C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5769C2-8107-CF40-B832-AB3C29117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69AE430-2104-AF4B-BBAC-25E525261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96B3ADC-D1F7-0443-A5C7-531C47EF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B159B6-9688-A643-8106-2549A09D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E568A-B90F-2448-ADC8-4F73B831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24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8AB41-DB49-3F48-908B-E677D5EF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6F48212-B546-6444-9369-FBFBBDC25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A8EDBD-836D-ED4C-A8BD-7CF1598C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6320D-816D-EC41-9BF8-625656AB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57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82E35C6-3372-1049-952A-C2F11431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3BF19A9-B5B5-7847-A6C1-06158D84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E49B72-CEBE-474B-A5B1-17957790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74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E10A5-81A9-B140-8F71-E4BEB8F8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779B83-385C-1642-90E3-B9D1042C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CFA55B-7173-CD49-9974-8B6D8BE1B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35021C-0818-DF4F-9A7B-5A1976BC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157F11-BC43-0B4D-A363-41CE6822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E4D5F3-26A0-5749-845F-D4FC282A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9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C8E2B-E006-CA46-A31F-2A5B335D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D5C36FA-9C7C-D74A-BFA3-9AB9E0AF6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F245D0-CFD0-EA40-B508-DEEB64B9D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5466C3F-8B51-C743-AFC5-9FBC596D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20ED3C-D2E0-124E-9C17-230645C9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9B2F6E-5B47-F44D-A645-4A376FCD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564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9A398-8AE0-D44A-921D-46149F6C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029933-4357-2E4E-81FE-BB3B70BBA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528A42-1FE1-9B46-B81F-BE02025E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170F00-7B7F-894B-934A-062D8E6D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3EDF00-C5E3-6641-B9EA-5EE94C1C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21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9D6C9E0-8A41-A74D-866E-8CE19E6FB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F7B3E8B-E114-EF49-AFB9-3EEF38B32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4AD16B-E180-9C46-AC29-CCF463B2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2B10E5-F8FB-C54B-A352-05351722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8C24F4-D6C8-C24C-9643-F887F24D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862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and Content">
    <p:bg>
      <p:bgPr>
        <a:solidFill>
          <a:srgbClr val="C4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F5436-DB24-4306-B0F5-3D9669795C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4983725"/>
          </a:xfrm>
          <a:custGeom>
            <a:avLst/>
            <a:gdLst>
              <a:gd name="connsiteX0" fmla="*/ 0 w 12191999"/>
              <a:gd name="connsiteY0" fmla="*/ 0 h 4983725"/>
              <a:gd name="connsiteX1" fmla="*/ 12191999 w 12191999"/>
              <a:gd name="connsiteY1" fmla="*/ 0 h 4983725"/>
              <a:gd name="connsiteX2" fmla="*/ 12191999 w 12191999"/>
              <a:gd name="connsiteY2" fmla="*/ 4229957 h 4983725"/>
              <a:gd name="connsiteX3" fmla="*/ 11863347 w 12191999"/>
              <a:gd name="connsiteY3" fmla="*/ 4319535 h 4983725"/>
              <a:gd name="connsiteX4" fmla="*/ 6096001 w 12191999"/>
              <a:gd name="connsiteY4" fmla="*/ 4983725 h 4983725"/>
              <a:gd name="connsiteX5" fmla="*/ 328654 w 12191999"/>
              <a:gd name="connsiteY5" fmla="*/ 4319535 h 4983725"/>
              <a:gd name="connsiteX6" fmla="*/ 0 w 12191999"/>
              <a:gd name="connsiteY6" fmla="*/ 4229957 h 49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983725">
                <a:moveTo>
                  <a:pt x="0" y="0"/>
                </a:moveTo>
                <a:lnTo>
                  <a:pt x="12191999" y="0"/>
                </a:lnTo>
                <a:lnTo>
                  <a:pt x="12191999" y="4229957"/>
                </a:lnTo>
                <a:lnTo>
                  <a:pt x="11863347" y="4319535"/>
                </a:lnTo>
                <a:cubicBezTo>
                  <a:pt x="10255100" y="4736689"/>
                  <a:pt x="8258728" y="4983725"/>
                  <a:pt x="6096001" y="4983725"/>
                </a:cubicBezTo>
                <a:cubicBezTo>
                  <a:pt x="3933272" y="4983725"/>
                  <a:pt x="1936900" y="4736689"/>
                  <a:pt x="328654" y="4319535"/>
                </a:cubicBezTo>
                <a:lnTo>
                  <a:pt x="0" y="4229957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C7587CC4-6680-4D32-8FCC-DB9D6D50F2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04512" y="523413"/>
            <a:ext cx="3197215" cy="3197215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8C26FD93-AB62-4D87-A581-0504A249C3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727" y="1926759"/>
            <a:ext cx="2647543" cy="2647543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15429013-852C-4D62-A7BD-1BF65EB7C0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42080" y="3764601"/>
            <a:ext cx="2503784" cy="2503784"/>
          </a:xfrm>
          <a:prstGeom prst="ellipse">
            <a:avLst/>
          </a:prstGeom>
          <a:solidFill>
            <a:schemeClr val="bg1">
              <a:lumMod val="95000"/>
              <a:alpha val="25000"/>
            </a:schemeClr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8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84D8BEC-4885-49F4-90B8-3768F958C6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904343"/>
          </a:xfrm>
          <a:custGeom>
            <a:avLst/>
            <a:gdLst>
              <a:gd name="connsiteX0" fmla="*/ 0 w 11665131"/>
              <a:gd name="connsiteY0" fmla="*/ 0 h 4588076"/>
              <a:gd name="connsiteX1" fmla="*/ 11665131 w 11665131"/>
              <a:gd name="connsiteY1" fmla="*/ 0 h 4588076"/>
              <a:gd name="connsiteX2" fmla="*/ 11665131 w 11665131"/>
              <a:gd name="connsiteY2" fmla="*/ 4588076 h 4588076"/>
              <a:gd name="connsiteX3" fmla="*/ 0 w 11665131"/>
              <a:gd name="connsiteY3" fmla="*/ 4588076 h 4588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65131" h="4588076">
                <a:moveTo>
                  <a:pt x="0" y="0"/>
                </a:moveTo>
                <a:lnTo>
                  <a:pt x="11665131" y="0"/>
                </a:lnTo>
                <a:lnTo>
                  <a:pt x="11665131" y="4588076"/>
                </a:lnTo>
                <a:lnTo>
                  <a:pt x="0" y="4588076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7C63B3-3A2F-48A2-BCA9-3B20BCFD8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87062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0C330B-595F-4760-8AE9-72E2AC7E09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8913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E414D7-D6A9-470F-9371-2DD1D29F5F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1211348" cy="6858000"/>
          </a:xfrm>
          <a:custGeom>
            <a:avLst/>
            <a:gdLst>
              <a:gd name="connsiteX0" fmla="*/ 0 w 11211348"/>
              <a:gd name="connsiteY0" fmla="*/ 0 h 6858000"/>
              <a:gd name="connsiteX1" fmla="*/ 4353349 w 11211348"/>
              <a:gd name="connsiteY1" fmla="*/ 0 h 6858000"/>
              <a:gd name="connsiteX2" fmla="*/ 11211348 w 11211348"/>
              <a:gd name="connsiteY2" fmla="*/ 6858000 h 6858000"/>
              <a:gd name="connsiteX3" fmla="*/ 0 w 1121134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1348" h="6858000">
                <a:moveTo>
                  <a:pt x="0" y="0"/>
                </a:moveTo>
                <a:lnTo>
                  <a:pt x="4353349" y="0"/>
                </a:lnTo>
                <a:lnTo>
                  <a:pt x="1121134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3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D2A4EFD-C1ED-46AD-9FCA-7C04808E7C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62199"/>
            <a:ext cx="12192000" cy="3124199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36D4A8E-5D7D-4440-B567-BC417E76AA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9172" y="2046514"/>
            <a:ext cx="5163870" cy="3755572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>
            <a:noFill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8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FDE4-DFB4-791B-A259-2AD93AD63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C1AC5-0B28-BA07-A47E-99B545471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CC2D0-54B0-45B3-7E67-972772C4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0B155-99DA-708A-B264-764281EA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B329A-1B6F-9387-8EBF-51163E60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11607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7AAC-D3DC-6D75-3238-21622CBCA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E9D7A-AFCC-5247-045A-BD6D69EB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F0E29-5428-1193-17E3-93DFEB53B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31EDA-6D49-5335-D7CF-977F98C46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D6D70-C55E-73DA-45D6-28127E06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87226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867B9-67D0-EA5A-A1B7-9797C13F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B4070-9014-5AFE-C5BF-A9056AC96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E107F-252C-0F78-737F-8B8E56D3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10EFD-712B-F5A7-5442-2F8272CB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D950-F5CE-C5C1-8DC7-A4AFF578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9514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71580-D6C7-C17B-A9EC-B6707488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D629C-0FB7-7B22-8EB9-9B15D6C48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B7A59-C8E7-7753-7C25-BB6892F43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CDCD5-CD25-0A96-29C2-341D80A5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75F8D-AF46-D13B-3BCF-24B3ADE3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29FAA-9B92-8070-A2C1-9765BB90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00538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BCF9-77D5-FD7D-0F79-F2A38BBD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C0733-CE4C-CA70-32DB-F0AFC018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9B67B-A97A-282C-F3AD-E9B4374B2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DD2020-729B-B5B1-BBB1-C7272A77E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C120DC-C0BF-69A6-755E-D6D8D42E8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45EDFE-81AD-6CC1-27DA-764FDE821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B94E3-A3FB-CDB7-27AA-BD770339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DCC40-65E2-3B06-C9CB-252850F4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95178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1DB7-C5A0-D940-903E-A2212283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E9E08-2FE3-ED26-84B8-F7CEAF6B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3A554-0195-F366-85F7-C44128F3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5B194D-FF4D-EB63-36F6-242FE514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13979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8A575-EE57-E5F0-D44B-309545F5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BC6D3-3444-38EC-6D9E-9C4D366F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78293-2AA2-C339-2767-8D67E258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657238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3E55-5602-8520-C2B5-5984F75A4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9809D-77CD-43A5-4270-FD85DBC1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0207F-8DFA-1D58-B24C-77474FDB8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D9B12-2AC7-FEB6-0215-FBB4CD8B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AE2F7-5BDE-AA64-2ABD-D41565F35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C782C-6314-FDC5-9246-6B8450E3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88651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2EBAF-FB40-0756-C038-CEE6057E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33736-7EE1-A741-BC93-681745923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93BE7-1929-DC08-1DE5-80AA8219F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ACA54-EA71-D792-8407-2719667C3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CB747-A554-D3A2-98AE-B905DE19A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2682B-CF37-A551-0B3F-116F13DD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11936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BFFE4-E973-4FE4-378B-95A2E2BA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C5AC8-4E87-4170-6BE7-CDC517F87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65E2B-C70F-4D47-6BCD-D4E2D90B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C1F15-446E-FC82-6EF5-8BCDD1CD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A2394-EC8E-87BE-6C71-037768F8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71269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61229-F4D1-D94F-B41E-95D0CCB9F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9E9A9-D581-3697-6468-F9A83E3FB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6E4C1-DFA8-0D2E-6981-76035D39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0F8E9-7897-6B78-BBAC-200AF607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CFDEF-443F-90B5-BB22-72D28658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12914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84D8BEC-4885-49F4-90B8-3768F958C6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904343"/>
          </a:xfrm>
          <a:custGeom>
            <a:avLst/>
            <a:gdLst>
              <a:gd name="connsiteX0" fmla="*/ 0 w 11665131"/>
              <a:gd name="connsiteY0" fmla="*/ 0 h 4588076"/>
              <a:gd name="connsiteX1" fmla="*/ 11665131 w 11665131"/>
              <a:gd name="connsiteY1" fmla="*/ 0 h 4588076"/>
              <a:gd name="connsiteX2" fmla="*/ 11665131 w 11665131"/>
              <a:gd name="connsiteY2" fmla="*/ 4588076 h 4588076"/>
              <a:gd name="connsiteX3" fmla="*/ 0 w 11665131"/>
              <a:gd name="connsiteY3" fmla="*/ 4588076 h 4588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65131" h="4588076">
                <a:moveTo>
                  <a:pt x="0" y="0"/>
                </a:moveTo>
                <a:lnTo>
                  <a:pt x="11665131" y="0"/>
                </a:lnTo>
                <a:lnTo>
                  <a:pt x="11665131" y="4588076"/>
                </a:lnTo>
                <a:lnTo>
                  <a:pt x="0" y="4588076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7C63B3-3A2F-48A2-BCA9-3B20BCFD8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87062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0C330B-595F-4760-8AE9-72E2AC7E09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8913" y="2259975"/>
            <a:ext cx="4346027" cy="1644368"/>
          </a:xfrm>
          <a:custGeom>
            <a:avLst/>
            <a:gdLst>
              <a:gd name="connsiteX0" fmla="*/ 0 w 4346027"/>
              <a:gd name="connsiteY0" fmla="*/ 0 h 1644368"/>
              <a:gd name="connsiteX1" fmla="*/ 4346027 w 4346027"/>
              <a:gd name="connsiteY1" fmla="*/ 0 h 1644368"/>
              <a:gd name="connsiteX2" fmla="*/ 4346027 w 4346027"/>
              <a:gd name="connsiteY2" fmla="*/ 1644368 h 1644368"/>
              <a:gd name="connsiteX3" fmla="*/ 0 w 4346027"/>
              <a:gd name="connsiteY3" fmla="*/ 1644368 h 16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6027" h="1644368">
                <a:moveTo>
                  <a:pt x="0" y="0"/>
                </a:moveTo>
                <a:lnTo>
                  <a:pt x="4346027" y="0"/>
                </a:lnTo>
                <a:lnTo>
                  <a:pt x="4346027" y="1644368"/>
                </a:lnTo>
                <a:lnTo>
                  <a:pt x="0" y="1644368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and Content">
    <p:bg>
      <p:bgPr>
        <a:solidFill>
          <a:srgbClr val="C4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F5436-DB24-4306-B0F5-3D9669795C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12191999" cy="4983725"/>
          </a:xfrm>
          <a:custGeom>
            <a:avLst/>
            <a:gdLst>
              <a:gd name="connsiteX0" fmla="*/ 0 w 12191999"/>
              <a:gd name="connsiteY0" fmla="*/ 0 h 4983725"/>
              <a:gd name="connsiteX1" fmla="*/ 12191999 w 12191999"/>
              <a:gd name="connsiteY1" fmla="*/ 0 h 4983725"/>
              <a:gd name="connsiteX2" fmla="*/ 12191999 w 12191999"/>
              <a:gd name="connsiteY2" fmla="*/ 4229957 h 4983725"/>
              <a:gd name="connsiteX3" fmla="*/ 11863347 w 12191999"/>
              <a:gd name="connsiteY3" fmla="*/ 4319535 h 4983725"/>
              <a:gd name="connsiteX4" fmla="*/ 6096001 w 12191999"/>
              <a:gd name="connsiteY4" fmla="*/ 4983725 h 4983725"/>
              <a:gd name="connsiteX5" fmla="*/ 328654 w 12191999"/>
              <a:gd name="connsiteY5" fmla="*/ 4319535 h 4983725"/>
              <a:gd name="connsiteX6" fmla="*/ 0 w 12191999"/>
              <a:gd name="connsiteY6" fmla="*/ 4229957 h 498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4983725">
                <a:moveTo>
                  <a:pt x="0" y="0"/>
                </a:moveTo>
                <a:lnTo>
                  <a:pt x="12191999" y="0"/>
                </a:lnTo>
                <a:lnTo>
                  <a:pt x="12191999" y="4229957"/>
                </a:lnTo>
                <a:lnTo>
                  <a:pt x="11863347" y="4319535"/>
                </a:lnTo>
                <a:cubicBezTo>
                  <a:pt x="10255100" y="4736689"/>
                  <a:pt x="8258728" y="4983725"/>
                  <a:pt x="6096001" y="4983725"/>
                </a:cubicBezTo>
                <a:cubicBezTo>
                  <a:pt x="3933272" y="4983725"/>
                  <a:pt x="1936900" y="4736689"/>
                  <a:pt x="328654" y="4319535"/>
                </a:cubicBezTo>
                <a:lnTo>
                  <a:pt x="0" y="4229957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D2A4EFD-C1ED-46AD-9FCA-7C04808E7C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62199"/>
            <a:ext cx="12192000" cy="3124199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36D4A8E-5D7D-4440-B567-BC417E76AA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9172" y="2046514"/>
            <a:ext cx="5163870" cy="3755572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>
            <a:noFill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13186E4-6FF9-2644-8B2E-3FBC28C9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76617F-00D0-D54F-B48C-D0E43F9CE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04E93C-2288-5B4E-9357-36B278743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78674-0B07-204B-835B-1D838E7C0B14}" type="datetimeFigureOut">
              <a:rPr lang="nl-NL" smtClean="0"/>
              <a:t>14-11-2023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2DF233-2AC8-6E4B-8886-D48379742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9AAE4C-D36A-1E45-975B-C8265222B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46CAB-D4CD-4247-986C-723BB81CDBD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82EFA-35C3-E6BE-5E51-6E915947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2616A-A7CD-9930-6F9A-D9D45A269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AAD32-95ED-1B8A-079E-53109989B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CD7C-1384-3B45-B45D-5C59ED65C8BE}" type="datetimeFigureOut">
              <a:rPr lang="en-BR" smtClean="0"/>
              <a:t>11/14/2023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70DB1-8FF4-637B-A670-695648719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B7D46-B317-0727-E023-29A2EE929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8DF7-F9A5-C144-BB1E-353238A98393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64717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customXml" Target="../ink/ink8.xml"/><Relationship Id="rId26" Type="http://schemas.openxmlformats.org/officeDocument/2006/relationships/customXml" Target="../ink/ink14.xml"/><Relationship Id="rId3" Type="http://schemas.openxmlformats.org/officeDocument/2006/relationships/image" Target="../media/image4.png"/><Relationship Id="rId21" Type="http://schemas.openxmlformats.org/officeDocument/2006/relationships/customXml" Target="../ink/ink10.xml"/><Relationship Id="rId34" Type="http://schemas.openxmlformats.org/officeDocument/2006/relationships/customXml" Target="../ink/ink21.xml"/><Relationship Id="rId12" Type="http://schemas.openxmlformats.org/officeDocument/2006/relationships/customXml" Target="../ink/ink3.xml"/><Relationship Id="rId17" Type="http://schemas.openxmlformats.org/officeDocument/2006/relationships/customXml" Target="../ink/ink7.xml"/><Relationship Id="rId25" Type="http://schemas.openxmlformats.org/officeDocument/2006/relationships/customXml" Target="../ink/ink13.xml"/><Relationship Id="rId33" Type="http://schemas.openxmlformats.org/officeDocument/2006/relationships/customXml" Target="../ink/ink20.xml"/><Relationship Id="rId38" Type="http://schemas.openxmlformats.org/officeDocument/2006/relationships/customXml" Target="../ink/ink24.xml"/><Relationship Id="rId2" Type="http://schemas.openxmlformats.org/officeDocument/2006/relationships/image" Target="../media/image3.jpeg"/><Relationship Id="rId16" Type="http://schemas.openxmlformats.org/officeDocument/2006/relationships/customXml" Target="../ink/ink6.xml"/><Relationship Id="rId20" Type="http://schemas.openxmlformats.org/officeDocument/2006/relationships/customXml" Target="../ink/ink9.xml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16.xml"/><Relationship Id="rId11" Type="http://schemas.openxmlformats.org/officeDocument/2006/relationships/customXml" Target="../ink/ink2.xml"/><Relationship Id="rId24" Type="http://schemas.openxmlformats.org/officeDocument/2006/relationships/customXml" Target="../ink/ink12.xml"/><Relationship Id="rId32" Type="http://schemas.openxmlformats.org/officeDocument/2006/relationships/customXml" Target="../ink/ink19.xml"/><Relationship Id="rId37" Type="http://schemas.openxmlformats.org/officeDocument/2006/relationships/image" Target="../media/image12.png"/><Relationship Id="rId5" Type="http://schemas.openxmlformats.org/officeDocument/2006/relationships/customXml" Target="../ink/ink1.xml"/><Relationship Id="rId15" Type="http://schemas.openxmlformats.org/officeDocument/2006/relationships/customXml" Target="../ink/ink5.xml"/><Relationship Id="rId23" Type="http://schemas.openxmlformats.org/officeDocument/2006/relationships/image" Target="../media/image10.png"/><Relationship Id="rId28" Type="http://schemas.openxmlformats.org/officeDocument/2006/relationships/image" Target="../media/image11.png"/><Relationship Id="rId36" Type="http://schemas.openxmlformats.org/officeDocument/2006/relationships/customXml" Target="../ink/ink23.xml"/><Relationship Id="rId10" Type="http://schemas.openxmlformats.org/officeDocument/2006/relationships/image" Target="../media/image8.png"/><Relationship Id="rId19" Type="http://schemas.openxmlformats.org/officeDocument/2006/relationships/image" Target="../media/image9.png"/><Relationship Id="rId31" Type="http://schemas.openxmlformats.org/officeDocument/2006/relationships/customXml" Target="../ink/ink18.xml"/><Relationship Id="rId4" Type="http://schemas.openxmlformats.org/officeDocument/2006/relationships/image" Target="../media/image5.png"/><Relationship Id="rId14" Type="http://schemas.openxmlformats.org/officeDocument/2006/relationships/customXml" Target="../ink/ink4.xml"/><Relationship Id="rId22" Type="http://schemas.openxmlformats.org/officeDocument/2006/relationships/customXml" Target="../ink/ink11.xml"/><Relationship Id="rId27" Type="http://schemas.openxmlformats.org/officeDocument/2006/relationships/customXml" Target="../ink/ink15.xml"/><Relationship Id="rId30" Type="http://schemas.openxmlformats.org/officeDocument/2006/relationships/customXml" Target="../ink/ink17.xml"/><Relationship Id="rId35" Type="http://schemas.openxmlformats.org/officeDocument/2006/relationships/customXml" Target="../ink/ink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13" Type="http://schemas.openxmlformats.org/officeDocument/2006/relationships/customXml" Target="../ink/ink35.xml"/><Relationship Id="rId3" Type="http://schemas.openxmlformats.org/officeDocument/2006/relationships/image" Target="../media/image8.png"/><Relationship Id="rId7" Type="http://schemas.openxmlformats.org/officeDocument/2006/relationships/customXml" Target="../ink/ink29.xml"/><Relationship Id="rId12" Type="http://schemas.openxmlformats.org/officeDocument/2006/relationships/customXml" Target="../ink/ink34.xm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8.xml"/><Relationship Id="rId6" Type="http://schemas.openxmlformats.org/officeDocument/2006/relationships/customXml" Target="../ink/ink28.xml"/><Relationship Id="rId11" Type="http://schemas.openxmlformats.org/officeDocument/2006/relationships/customXml" Target="../ink/ink33.xml"/><Relationship Id="rId5" Type="http://schemas.openxmlformats.org/officeDocument/2006/relationships/customXml" Target="../ink/ink27.xml"/><Relationship Id="rId15" Type="http://schemas.openxmlformats.org/officeDocument/2006/relationships/customXml" Target="../ink/ink37.xml"/><Relationship Id="rId10" Type="http://schemas.openxmlformats.org/officeDocument/2006/relationships/customXml" Target="../ink/ink32.xml"/><Relationship Id="rId4" Type="http://schemas.openxmlformats.org/officeDocument/2006/relationships/customXml" Target="../ink/ink26.xml"/><Relationship Id="rId9" Type="http://schemas.openxmlformats.org/officeDocument/2006/relationships/customXml" Target="../ink/ink31.xml"/><Relationship Id="rId14" Type="http://schemas.openxmlformats.org/officeDocument/2006/relationships/customXml" Target="../ink/ink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5.emf"/><Relationship Id="rId7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6" descr="Afbeelding met tekst, tekening, blauw, zwemmen&#10;&#10;Automatisch gegenereerde beschrijving">
            <a:extLst>
              <a:ext uri="{FF2B5EF4-FFF2-40B4-BE49-F238E27FC236}">
                <a16:creationId xmlns:a16="http://schemas.microsoft.com/office/drawing/2014/main" id="{6708C2DD-34F5-5248-92D1-D3150DAC3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0" b="199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400AD08-9799-554B-9122-1355350464F1}"/>
              </a:ext>
            </a:extLst>
          </p:cNvPr>
          <p:cNvSpPr/>
          <p:nvPr/>
        </p:nvSpPr>
        <p:spPr>
          <a:xfrm>
            <a:off x="-1" y="-13256"/>
            <a:ext cx="12192000" cy="6941338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21709CD-3DAA-934C-9E8A-DE01368CDA4F}"/>
              </a:ext>
            </a:extLst>
          </p:cNvPr>
          <p:cNvSpPr txBox="1"/>
          <p:nvPr/>
        </p:nvSpPr>
        <p:spPr>
          <a:xfrm>
            <a:off x="-17019" y="2679786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Source Sans Pro Black" panose="020B0503030403020204" pitchFamily="34" charset="0"/>
                <a:ea typeface="Source Sans Pro Black" panose="020B0503030403020204" pitchFamily="34" charset="0"/>
                <a:cs typeface="+mn-cs"/>
              </a:rPr>
              <a:t>GLAUCOMA AWARENESS</a:t>
            </a:r>
            <a:endParaRPr kumimoji="0" lang="en-ID" sz="7200" b="1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Source Sans Pro Black" panose="020B0503030403020204" pitchFamily="34" charset="0"/>
              <a:ea typeface="Source Sans Pro Black" panose="020B0503030403020204" pitchFamily="34" charset="0"/>
              <a:cs typeface="+mn-cs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07A4531-F529-9E47-944E-9171F4340613}"/>
              </a:ext>
            </a:extLst>
          </p:cNvPr>
          <p:cNvSpPr txBox="1"/>
          <p:nvPr/>
        </p:nvSpPr>
        <p:spPr>
          <a:xfrm>
            <a:off x="0" y="3857181"/>
            <a:ext cx="1220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60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THE WORLD GLAUCOMA ASSOCIATION</a:t>
            </a:r>
            <a:endParaRPr kumimoji="0" lang="en-ID" sz="1400" b="0" i="0" u="none" strike="noStrike" kern="1200" cap="none" spc="60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Lato" panose="020F0502020204030203" pitchFamily="34" charset="0"/>
            </a:endParaRPr>
          </a:p>
        </p:txBody>
      </p:sp>
      <p:sp>
        <p:nvSpPr>
          <p:cNvPr id="8" name="Parallellogram 7">
            <a:extLst>
              <a:ext uri="{FF2B5EF4-FFF2-40B4-BE49-F238E27FC236}">
                <a16:creationId xmlns:a16="http://schemas.microsoft.com/office/drawing/2014/main" id="{FD5ECCF9-DD1D-F042-9BF2-2F0B20C6A872}"/>
              </a:ext>
            </a:extLst>
          </p:cNvPr>
          <p:cNvSpPr/>
          <p:nvPr/>
        </p:nvSpPr>
        <p:spPr>
          <a:xfrm>
            <a:off x="-776177" y="-13256"/>
            <a:ext cx="9698321" cy="1010093"/>
          </a:xfrm>
          <a:prstGeom prst="parallelogram">
            <a:avLst>
              <a:gd name="adj" fmla="val 61842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5839D092-BD2E-864B-8A36-FEC9C965BA0A}"/>
              </a:ext>
            </a:extLst>
          </p:cNvPr>
          <p:cNvSpPr/>
          <p:nvPr/>
        </p:nvSpPr>
        <p:spPr>
          <a:xfrm>
            <a:off x="8581902" y="-23889"/>
            <a:ext cx="4386274" cy="1010093"/>
          </a:xfrm>
          <a:prstGeom prst="parallelogram">
            <a:avLst>
              <a:gd name="adj" fmla="val 61842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0470946-4947-5A48-AAE7-AF45192E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5" y="163687"/>
            <a:ext cx="4403653" cy="714467"/>
          </a:xfrm>
          <a:prstGeom prst="rect">
            <a:avLst/>
          </a:prstGeom>
        </p:spPr>
      </p:pic>
      <p:sp>
        <p:nvSpPr>
          <p:cNvPr id="11" name="Parallellogram 10">
            <a:extLst>
              <a:ext uri="{FF2B5EF4-FFF2-40B4-BE49-F238E27FC236}">
                <a16:creationId xmlns:a16="http://schemas.microsoft.com/office/drawing/2014/main" id="{842EC965-5583-F948-AC7C-3D96E2A4F74B}"/>
              </a:ext>
            </a:extLst>
          </p:cNvPr>
          <p:cNvSpPr/>
          <p:nvPr/>
        </p:nvSpPr>
        <p:spPr>
          <a:xfrm>
            <a:off x="8112639" y="-17261"/>
            <a:ext cx="701037" cy="1010093"/>
          </a:xfrm>
          <a:prstGeom prst="parallelogram">
            <a:avLst>
              <a:gd name="adj" fmla="val 89962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76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497417-D002-3B8B-559A-FA969878016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915432" y="2185059"/>
            <a:ext cx="10344223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is the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#1 cause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of preventable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irreversible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blindness.</a:t>
            </a:r>
          </a:p>
        </p:txBody>
      </p:sp>
    </p:spTree>
    <p:extLst>
      <p:ext uri="{BB962C8B-B14F-4D97-AF65-F5344CB8AC3E}">
        <p14:creationId xmlns:p14="http://schemas.microsoft.com/office/powerpoint/2010/main" val="16102992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984EC190-F7A0-6CD3-690B-83B877345E12}"/>
              </a:ext>
            </a:extLst>
          </p:cNvPr>
          <p:cNvSpPr/>
          <p:nvPr/>
        </p:nvSpPr>
        <p:spPr>
          <a:xfrm>
            <a:off x="5501018" y="208066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C8CD84AB-5154-184F-B926-C8B4DEA32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7" b="-3045"/>
          <a:stretch/>
        </p:blipFill>
        <p:spPr>
          <a:xfrm>
            <a:off x="0" y="-4578"/>
            <a:ext cx="12192000" cy="71178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7F4183-ED26-4CAC-B1A2-2EF8B73CB649}"/>
              </a:ext>
            </a:extLst>
          </p:cNvPr>
          <p:cNvSpPr/>
          <p:nvPr/>
        </p:nvSpPr>
        <p:spPr>
          <a:xfrm>
            <a:off x="0" y="2362199"/>
            <a:ext cx="12192000" cy="31242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435A990-80E0-4AC0-BC57-5B7DAC27630E}"/>
              </a:ext>
            </a:extLst>
          </p:cNvPr>
          <p:cNvSpPr/>
          <p:nvPr/>
        </p:nvSpPr>
        <p:spPr>
          <a:xfrm>
            <a:off x="6779172" y="2046514"/>
            <a:ext cx="5163870" cy="3755572"/>
          </a:xfrm>
          <a:prstGeom prst="roundRect">
            <a:avLst>
              <a:gd name="adj" fmla="val 2250"/>
            </a:avLst>
          </a:prstGeom>
          <a:solidFill>
            <a:srgbClr val="213F78"/>
          </a:solidFill>
          <a:ln>
            <a:noFill/>
          </a:ln>
          <a:effectLst>
            <a:outerShdw blurRad="660400" dist="254000" dir="8100000" sx="94000" sy="94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A4394F-8710-439C-8B71-B19D3A86480A}"/>
              </a:ext>
            </a:extLst>
          </p:cNvPr>
          <p:cNvGrpSpPr/>
          <p:nvPr/>
        </p:nvGrpSpPr>
        <p:grpSpPr>
          <a:xfrm>
            <a:off x="1582949" y="358383"/>
            <a:ext cx="9026102" cy="1536254"/>
            <a:chOff x="4329828" y="461336"/>
            <a:chExt cx="4151064" cy="1536254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A0752E83-854B-4D4B-B9DC-722066748E76}"/>
                </a:ext>
              </a:extLst>
            </p:cNvPr>
            <p:cNvSpPr txBox="1">
              <a:spLocks/>
            </p:cNvSpPr>
            <p:nvPr/>
          </p:nvSpPr>
          <p:spPr>
            <a:xfrm>
              <a:off x="4329828" y="461336"/>
              <a:ext cx="4151064" cy="64749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is the #1 cause of preventable irreversible blindness.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3C0934-19C7-496A-97C8-2B93575DC44A}"/>
                </a:ext>
              </a:extLst>
            </p:cNvPr>
            <p:cNvSpPr/>
            <p:nvPr/>
          </p:nvSpPr>
          <p:spPr>
            <a:xfrm>
              <a:off x="5226232" y="1937330"/>
              <a:ext cx="2504961" cy="60260"/>
            </a:xfrm>
            <a:prstGeom prst="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9">
            <a:extLst>
              <a:ext uri="{FF2B5EF4-FFF2-40B4-BE49-F238E27FC236}">
                <a16:creationId xmlns:a16="http://schemas.microsoft.com/office/drawing/2014/main" id="{8143382A-B005-4CB8-A1BC-1744A7A16896}"/>
              </a:ext>
            </a:extLst>
          </p:cNvPr>
          <p:cNvSpPr>
            <a:spLocks/>
          </p:cNvSpPr>
          <p:nvPr/>
        </p:nvSpPr>
        <p:spPr bwMode="auto">
          <a:xfrm>
            <a:off x="474151" y="4252936"/>
            <a:ext cx="5830871" cy="92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No. of people estimated to have glaucoma is expected to increase 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E161923C-27CB-E946-9247-C5169344531F}"/>
              </a:ext>
            </a:extLst>
          </p:cNvPr>
          <p:cNvSpPr txBox="1"/>
          <p:nvPr/>
        </p:nvSpPr>
        <p:spPr>
          <a:xfrm>
            <a:off x="6526924" y="6480767"/>
            <a:ext cx="54805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Vision Loss Expert Group of the Global Burden of Disease Study. Lancet Global Health 2020. 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0DA1F16-DAB1-3E42-A0CF-1985F476B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E118E182-778D-A64E-AB76-A2C8CE955EFF}"/>
              </a:ext>
            </a:extLst>
          </p:cNvPr>
          <p:cNvSpPr>
            <a:spLocks/>
          </p:cNvSpPr>
          <p:nvPr/>
        </p:nvSpPr>
        <p:spPr bwMode="auto">
          <a:xfrm>
            <a:off x="6779172" y="3205843"/>
            <a:ext cx="486629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people have </a:t>
            </a:r>
          </a:p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moderate or severe distance </a:t>
            </a:r>
          </a:p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vision impairment or blindness from glaucoma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2F8AF70E-95A0-154A-A5FF-3828F0D2DEF6}"/>
              </a:ext>
            </a:extLst>
          </p:cNvPr>
          <p:cNvSpPr>
            <a:spLocks/>
          </p:cNvSpPr>
          <p:nvPr/>
        </p:nvSpPr>
        <p:spPr bwMode="auto">
          <a:xfrm>
            <a:off x="7034710" y="1730944"/>
            <a:ext cx="166163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7.7 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127BFF63-9FDD-A443-A19E-37BCDEA5FEBB}"/>
              </a:ext>
            </a:extLst>
          </p:cNvPr>
          <p:cNvSpPr>
            <a:spLocks/>
          </p:cNvSpPr>
          <p:nvPr/>
        </p:nvSpPr>
        <p:spPr bwMode="auto">
          <a:xfrm>
            <a:off x="7283668" y="3035377"/>
            <a:ext cx="2285999" cy="134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million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5324CE8-F650-F74D-BDF1-FEC87C4A8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37" y="1940574"/>
            <a:ext cx="4498735" cy="25305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2C67944-0766-AE97-D54A-6AA5116238FF}"/>
                  </a:ext>
                </a:extLst>
              </p14:cNvPr>
              <p14:cNvContentPartPr/>
              <p14:nvPr/>
            </p14:nvContentPartPr>
            <p14:xfrm>
              <a:off x="3328450" y="16951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2C67944-0766-AE97-D54A-6AA5116238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4810" y="61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AFE6A0B-7A08-A144-7BA4-467A6BB123E2}"/>
                  </a:ext>
                </a:extLst>
              </p14:cNvPr>
              <p14:cNvContentPartPr/>
              <p14:nvPr/>
            </p14:nvContentPartPr>
            <p14:xfrm>
              <a:off x="6032410" y="8851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AFE6A0B-7A08-A144-7BA4-467A6BB123E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78410" y="-191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6BBF861-B9A2-7F6E-D1F0-E4309E7D64F5}"/>
                  </a:ext>
                </a:extLst>
              </p14:cNvPr>
              <p14:cNvContentPartPr/>
              <p14:nvPr/>
            </p14:nvContentPartPr>
            <p14:xfrm>
              <a:off x="5301070" y="203437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6BBF861-B9A2-7F6E-D1F0-E4309E7D64F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47070" y="9543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F8E7786-81DC-6B16-0DBB-33BFBE09B7A9}"/>
                  </a:ext>
                </a:extLst>
              </p14:cNvPr>
              <p14:cNvContentPartPr/>
              <p14:nvPr/>
            </p14:nvContentPartPr>
            <p14:xfrm>
              <a:off x="1120931" y="750070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F8E7786-81DC-6B16-0DBB-33BFBE09B7A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6931" y="6420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7D25634-6804-31E5-0901-8453F2EAFEAA}"/>
                  </a:ext>
                </a:extLst>
              </p14:cNvPr>
              <p14:cNvContentPartPr/>
              <p14:nvPr/>
            </p14:nvContentPartPr>
            <p14:xfrm>
              <a:off x="1393964" y="616113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7D25634-6804-31E5-0901-8453F2EAFEA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39964" y="50811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8083967-6F61-2B7E-B3FB-8EE05E859448}"/>
                  </a:ext>
                </a:extLst>
              </p14:cNvPr>
              <p14:cNvContentPartPr/>
              <p14:nvPr/>
            </p14:nvContentPartPr>
            <p14:xfrm>
              <a:off x="1238540" y="659650"/>
              <a:ext cx="360" cy="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8083967-6F61-2B7E-B3FB-8EE05E85944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4540" y="5516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309AB8D-2FE6-DD9C-675E-09F0D2A35B1F}"/>
                  </a:ext>
                </a:extLst>
              </p14:cNvPr>
              <p14:cNvContentPartPr/>
              <p14:nvPr/>
            </p14:nvContentPartPr>
            <p14:xfrm>
              <a:off x="1847770" y="92011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309AB8D-2FE6-DD9C-675E-09F0D2A35B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93770" y="8124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457C70-150F-A522-9E97-270AEFF37F05}"/>
                  </a:ext>
                </a:extLst>
              </p14:cNvPr>
              <p14:cNvContentPartPr/>
              <p14:nvPr/>
            </p14:nvContentPartPr>
            <p14:xfrm>
              <a:off x="1847770" y="805990"/>
              <a:ext cx="622800" cy="114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457C70-150F-A522-9E97-270AEFF37F0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93770" y="698350"/>
                <a:ext cx="73044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2F93401-13CE-F08F-1D82-1A532C5C6BB2}"/>
                  </a:ext>
                </a:extLst>
              </p14:cNvPr>
              <p14:cNvContentPartPr/>
              <p14:nvPr/>
            </p14:nvContentPartPr>
            <p14:xfrm>
              <a:off x="2470210" y="805990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2F93401-13CE-F08F-1D82-1A532C5C6BB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16210" y="698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A558B3F-3C33-B9B9-AA3C-D7CEE91E8827}"/>
                  </a:ext>
                </a:extLst>
              </p14:cNvPr>
              <p14:cNvContentPartPr/>
              <p14:nvPr/>
            </p14:nvContentPartPr>
            <p14:xfrm>
              <a:off x="2470210" y="80599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A558B3F-3C33-B9B9-AA3C-D7CEE91E88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16210" y="698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E14E172-FC1E-2B70-8337-47EC63119BC7}"/>
                  </a:ext>
                </a:extLst>
              </p14:cNvPr>
              <p14:cNvContentPartPr/>
              <p14:nvPr/>
            </p14:nvContentPartPr>
            <p14:xfrm>
              <a:off x="1644730" y="501070"/>
              <a:ext cx="50760" cy="317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E14E172-FC1E-2B70-8337-47EC63119BC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91090" y="393430"/>
                <a:ext cx="15840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AB8D170-4B24-4061-D4DE-293510B44C87}"/>
                  </a:ext>
                </a:extLst>
              </p14:cNvPr>
              <p14:cNvContentPartPr/>
              <p14:nvPr/>
            </p14:nvContentPartPr>
            <p14:xfrm>
              <a:off x="5606890" y="206506"/>
              <a:ext cx="360" cy="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AB8D170-4B24-4061-D4DE-293510B44C8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52890" y="985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FB99BAD-454A-D141-66FD-305D6B211BC9}"/>
                  </a:ext>
                </a:extLst>
              </p14:cNvPr>
              <p14:cNvContentPartPr/>
              <p14:nvPr/>
            </p14:nvContentPartPr>
            <p14:xfrm>
              <a:off x="5535250" y="195498"/>
              <a:ext cx="36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FB99BAD-454A-D141-66FD-305D6B211B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81250" y="8749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EFD6E38-E2C6-DAE6-623D-C38A13348CA2}"/>
                  </a:ext>
                </a:extLst>
              </p14:cNvPr>
              <p14:cNvContentPartPr/>
              <p14:nvPr/>
            </p14:nvContentPartPr>
            <p14:xfrm>
              <a:off x="4559290" y="139270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EFD6E38-E2C6-DAE6-623D-C38A13348C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05290" y="316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7588F87-9FFD-B1FE-71AC-68FD18E0D04D}"/>
                  </a:ext>
                </a:extLst>
              </p14:cNvPr>
              <p14:cNvContentPartPr/>
              <p14:nvPr/>
            </p14:nvContentPartPr>
            <p14:xfrm>
              <a:off x="5027650" y="132790"/>
              <a:ext cx="39600" cy="1922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7588F87-9FFD-B1FE-71AC-68FD18E0D04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74010" y="25150"/>
                <a:ext cx="147240" cy="4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31E0B8B-A1C9-8027-3A55-51084819FF08}"/>
                  </a:ext>
                </a:extLst>
              </p14:cNvPr>
              <p14:cNvContentPartPr/>
              <p14:nvPr/>
            </p14:nvContentPartPr>
            <p14:xfrm>
              <a:off x="602890" y="196150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31E0B8B-A1C9-8027-3A55-51084819FF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250" y="88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6DB0F77-40ED-2C0D-D4A8-F0E12A83F67E}"/>
                  </a:ext>
                </a:extLst>
              </p14:cNvPr>
              <p14:cNvContentPartPr/>
              <p14:nvPr/>
            </p14:nvContentPartPr>
            <p14:xfrm>
              <a:off x="949672" y="247037"/>
              <a:ext cx="360" cy="3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6DB0F77-40ED-2C0D-D4A8-F0E12A83F6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5672" y="13903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F631746-17E3-B062-C85B-23A2997C5DC2}"/>
                  </a:ext>
                </a:extLst>
              </p14:cNvPr>
              <p14:cNvContentPartPr/>
              <p14:nvPr/>
            </p14:nvContentPartPr>
            <p14:xfrm>
              <a:off x="1015450" y="475870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F631746-17E3-B062-C85B-23A2997C5DC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368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13C1DD8-E278-0210-B1E4-DB6B80AB40BF}"/>
                  </a:ext>
                </a:extLst>
              </p14:cNvPr>
              <p14:cNvContentPartPr/>
              <p14:nvPr/>
            </p14:nvContentPartPr>
            <p14:xfrm>
              <a:off x="1015450" y="475870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13C1DD8-E278-0210-B1E4-DB6B80AB40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368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FBCB94A-DFBA-EDA9-D06B-E17E2EFD2F17}"/>
                  </a:ext>
                </a:extLst>
              </p14:cNvPr>
              <p14:cNvContentPartPr/>
              <p14:nvPr/>
            </p14:nvContentPartPr>
            <p14:xfrm>
              <a:off x="1695490" y="418630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FBCB94A-DFBA-EDA9-D06B-E17E2EFD2F1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1490" y="3109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B7ED9AB-A8F9-2558-7A47-50692B30E653}"/>
                  </a:ext>
                </a:extLst>
              </p14:cNvPr>
              <p14:cNvContentPartPr/>
              <p14:nvPr/>
            </p14:nvContentPartPr>
            <p14:xfrm>
              <a:off x="1015450" y="6451150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B7ED9AB-A8F9-2558-7A47-50692B30E6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1810" y="63435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42B60FF-0D62-517F-73F6-3D4F15225819}"/>
                  </a:ext>
                </a:extLst>
              </p14:cNvPr>
              <p14:cNvContentPartPr/>
              <p14:nvPr/>
            </p14:nvContentPartPr>
            <p14:xfrm>
              <a:off x="8820250" y="6648070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42B60FF-0D62-517F-73F6-3D4F152258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66250" y="65404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A296DEB-1970-4758-D167-63E939F0D7FE}"/>
                  </a:ext>
                </a:extLst>
              </p14:cNvPr>
              <p14:cNvContentPartPr/>
              <p14:nvPr/>
            </p14:nvContentPartPr>
            <p14:xfrm>
              <a:off x="2152690" y="774310"/>
              <a:ext cx="360" cy="475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A296DEB-1970-4758-D167-63E939F0D7F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98690" y="666670"/>
                <a:ext cx="10800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7C955E5-0CFE-B081-2055-8F6097FBBBB3}"/>
                  </a:ext>
                </a:extLst>
              </p14:cNvPr>
              <p14:cNvContentPartPr/>
              <p14:nvPr/>
            </p14:nvContentPartPr>
            <p14:xfrm>
              <a:off x="2152690" y="831190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7C955E5-0CFE-B081-2055-8F6097FBBBB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98690" y="72355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079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3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33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26" grpId="0"/>
          <p:bldP spid="18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3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33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26" grpId="0"/>
          <p:bldP spid="18" grpId="0"/>
          <p:bldP spid="20" grpId="0"/>
          <p:bldP spid="2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969016" y="2153309"/>
            <a:ext cx="825396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 -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467EA2-B623-8166-C587-7DF3DC03DBA6}"/>
                  </a:ext>
                </a:extLst>
              </p14:cNvPr>
              <p14:cNvContentPartPr/>
              <p14:nvPr/>
            </p14:nvContentPartPr>
            <p14:xfrm>
              <a:off x="13055650" y="137119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467EA2-B623-8166-C587-7DF3DC03D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01650" y="12635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241F905-435A-9773-E668-4DDFF9AFCE11}"/>
                  </a:ext>
                </a:extLst>
              </p14:cNvPr>
              <p14:cNvContentPartPr/>
              <p14:nvPr/>
            </p14:nvContentPartPr>
            <p14:xfrm>
              <a:off x="10591810" y="283171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41F905-435A-9773-E668-4DDFF9AFCE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7810" y="27240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5B233B-266E-BEF1-596C-1F3ADBCFC9B3}"/>
                  </a:ext>
                </a:extLst>
              </p14:cNvPr>
              <p14:cNvContentPartPr/>
              <p14:nvPr/>
            </p14:nvContentPartPr>
            <p14:xfrm>
              <a:off x="7797850" y="404455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5B233B-266E-BEF1-596C-1F3ADBCFC9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3850" y="39369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434E0BD-B3D9-3511-E276-9FBCCC999152}"/>
                  </a:ext>
                </a:extLst>
              </p14:cNvPr>
              <p14:cNvContentPartPr/>
              <p14:nvPr/>
            </p14:nvContentPartPr>
            <p14:xfrm>
              <a:off x="8521450" y="269203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434E0BD-B3D9-3511-E276-9FBCCC9991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50" y="25843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B39145E-1A46-B8B6-A6FA-BA2E137CA4A9}"/>
                  </a:ext>
                </a:extLst>
              </p14:cNvPr>
              <p14:cNvContentPartPr/>
              <p14:nvPr/>
            </p14:nvContentPartPr>
            <p14:xfrm>
              <a:off x="8521450" y="269203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B39145E-1A46-B8B6-A6FA-BA2E137CA4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50" y="25843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111638E-DF93-AED2-CEBE-5CB86CE6ACEC}"/>
                  </a:ext>
                </a:extLst>
              </p14:cNvPr>
              <p14:cNvContentPartPr/>
              <p14:nvPr/>
            </p14:nvContentPartPr>
            <p14:xfrm>
              <a:off x="7556290" y="257107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111638E-DF93-AED2-CEBE-5CB86CE6AC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2290" y="24634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34B78EC-AE82-5262-DF28-E7128C44A593}"/>
                  </a:ext>
                </a:extLst>
              </p14:cNvPr>
              <p14:cNvContentPartPr/>
              <p14:nvPr/>
            </p14:nvContentPartPr>
            <p14:xfrm>
              <a:off x="2914450" y="339655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34B78EC-AE82-5262-DF28-E7128C44A5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0450" y="328891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659D58A-7B92-B7FD-9652-F9C99CD9B2C3}"/>
                  </a:ext>
                </a:extLst>
              </p14:cNvPr>
              <p14:cNvContentPartPr/>
              <p14:nvPr/>
            </p14:nvContentPartPr>
            <p14:xfrm>
              <a:off x="9366010" y="264091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659D58A-7B92-B7FD-9652-F9C99CD9B2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12010" y="25332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10654F7-B9C3-D37F-3B53-5423628A02CE}"/>
                  </a:ext>
                </a:extLst>
              </p14:cNvPr>
              <p14:cNvContentPartPr/>
              <p14:nvPr/>
            </p14:nvContentPartPr>
            <p14:xfrm>
              <a:off x="9366010" y="264091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10654F7-B9C3-D37F-3B53-5423628A02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12010" y="253327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09D912F-1BBC-69C3-326B-D25AAB2DB007}"/>
                  </a:ext>
                </a:extLst>
              </p14:cNvPr>
              <p14:cNvContentPartPr/>
              <p14:nvPr/>
            </p14:nvContentPartPr>
            <p14:xfrm>
              <a:off x="7124650" y="265387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09D912F-1BBC-69C3-326B-D25AAB2DB0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0650" y="2546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E4F856D-B107-6B97-2C0C-FA487EAB46D6}"/>
                  </a:ext>
                </a:extLst>
              </p14:cNvPr>
              <p14:cNvContentPartPr/>
              <p14:nvPr/>
            </p14:nvContentPartPr>
            <p14:xfrm>
              <a:off x="6889570" y="276799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E4F856D-B107-6B97-2C0C-FA487EAB46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35570" y="2660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EFA7925-028D-7E0B-05E5-6991652D8D20}"/>
                  </a:ext>
                </a:extLst>
              </p14:cNvPr>
              <p14:cNvContentPartPr/>
              <p14:nvPr/>
            </p14:nvContentPartPr>
            <p14:xfrm>
              <a:off x="3498730" y="330799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EFA7925-028D-7E0B-05E5-6991652D8D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44730" y="32003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758AD8C-828E-ACA4-6684-126026DF05C2}"/>
                  </a:ext>
                </a:extLst>
              </p14:cNvPr>
              <p14:cNvContentPartPr/>
              <p14:nvPr/>
            </p14:nvContentPartPr>
            <p14:xfrm>
              <a:off x="1466890" y="314275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758AD8C-828E-ACA4-6684-126026DF05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2890" y="303511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676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605374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B67FC4-8D87-E703-F4AA-69C06BCEB78D}"/>
              </a:ext>
            </a:extLst>
          </p:cNvPr>
          <p:cNvSpPr/>
          <p:nvPr/>
        </p:nvSpPr>
        <p:spPr>
          <a:xfrm>
            <a:off x="2858980" y="4882775"/>
            <a:ext cx="6473372" cy="64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What if all you could see was…</a:t>
            </a:r>
          </a:p>
        </p:txBody>
      </p:sp>
      <p:sp>
        <p:nvSpPr>
          <p:cNvPr id="4" name="Rectangle 215">
            <a:extLst>
              <a:ext uri="{FF2B5EF4-FFF2-40B4-BE49-F238E27FC236}">
                <a16:creationId xmlns:a16="http://schemas.microsoft.com/office/drawing/2014/main" id="{CA04E06E-DCAA-FBA7-5CCC-9E7F8211C1E4}"/>
              </a:ext>
            </a:extLst>
          </p:cNvPr>
          <p:cNvSpPr/>
          <p:nvPr/>
        </p:nvSpPr>
        <p:spPr>
          <a:xfrm>
            <a:off x="2858980" y="5525259"/>
            <a:ext cx="6473372" cy="64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…this?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1CF71D-6962-1BAB-E159-402259E5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1" cy="452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  <p:bldP spid="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605374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7913A6-581C-1BF0-7A16-5445F3013E64}"/>
              </a:ext>
            </a:extLst>
          </p:cNvPr>
          <p:cNvSpPr/>
          <p:nvPr/>
        </p:nvSpPr>
        <p:spPr>
          <a:xfrm>
            <a:off x="2858114" y="4908551"/>
            <a:ext cx="6473372" cy="1233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When you should be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seeing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5EFB4-E338-CF81-B94B-5605F5799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75" b="35579"/>
          <a:stretch/>
        </p:blipFill>
        <p:spPr>
          <a:xfrm>
            <a:off x="-1" y="0"/>
            <a:ext cx="12192001" cy="446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7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946025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1A8040-4949-C496-093F-F6D0BD86F786}"/>
              </a:ext>
            </a:extLst>
          </p:cNvPr>
          <p:cNvSpPr/>
          <p:nvPr/>
        </p:nvSpPr>
        <p:spPr>
          <a:xfrm>
            <a:off x="3071212" y="5161692"/>
            <a:ext cx="6049574" cy="1408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How Glaucoma affects your vision?         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Dark areas are commonly used to describe vision loss due to glaucoma…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F1BBE-0F62-1BB0-D6EA-39BFC55D42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274"/>
          <a:stretch/>
        </p:blipFill>
        <p:spPr>
          <a:xfrm>
            <a:off x="0" y="-2"/>
            <a:ext cx="12191999" cy="490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0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859314" y="4788621"/>
            <a:ext cx="647337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3E87D4-A74F-9949-9E11-7D08F6101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F7382E-F817-08AE-8B28-4398422306F0}"/>
              </a:ext>
            </a:extLst>
          </p:cNvPr>
          <p:cNvSpPr/>
          <p:nvPr/>
        </p:nvSpPr>
        <p:spPr>
          <a:xfrm>
            <a:off x="2859313" y="5002203"/>
            <a:ext cx="6473373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But most glaucoma patients describe         a blurred vision or missing parts</a:t>
            </a:r>
          </a:p>
        </p:txBody>
      </p:sp>
      <p:pic>
        <p:nvPicPr>
          <p:cNvPr id="4" name="Imagem 4" descr="Uma imagem contendo embaçado, perto, frente, rua&#10;&#10;Descrição gerada automaticamente">
            <a:extLst>
              <a:ext uri="{FF2B5EF4-FFF2-40B4-BE49-F238E27FC236}">
                <a16:creationId xmlns:a16="http://schemas.microsoft.com/office/drawing/2014/main" id="{5FC8E54F-7AD3-01FD-39A2-CD12244B4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3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899166" y="2305709"/>
            <a:ext cx="839366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II -</a:t>
            </a:r>
          </a:p>
        </p:txBody>
      </p:sp>
    </p:spTree>
    <p:extLst>
      <p:ext uri="{BB962C8B-B14F-4D97-AF65-F5344CB8AC3E}">
        <p14:creationId xmlns:p14="http://schemas.microsoft.com/office/powerpoint/2010/main" val="107099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Afbeelding 36">
            <a:extLst>
              <a:ext uri="{FF2B5EF4-FFF2-40B4-BE49-F238E27FC236}">
                <a16:creationId xmlns:a16="http://schemas.microsoft.com/office/drawing/2014/main" id="{C8CD84AB-5154-184F-B926-C8B4DEA32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4628" y="0"/>
            <a:ext cx="12192000" cy="6858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7F4183-ED26-4CAC-B1A2-2EF8B73CB649}"/>
              </a:ext>
            </a:extLst>
          </p:cNvPr>
          <p:cNvSpPr/>
          <p:nvPr/>
        </p:nvSpPr>
        <p:spPr>
          <a:xfrm>
            <a:off x="0" y="2847124"/>
            <a:ext cx="12192000" cy="31242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435A990-80E0-4AC0-BC57-5B7DAC27630E}"/>
              </a:ext>
            </a:extLst>
          </p:cNvPr>
          <p:cNvSpPr/>
          <p:nvPr/>
        </p:nvSpPr>
        <p:spPr>
          <a:xfrm>
            <a:off x="6779172" y="2531439"/>
            <a:ext cx="5163870" cy="3755572"/>
          </a:xfrm>
          <a:prstGeom prst="roundRect">
            <a:avLst>
              <a:gd name="adj" fmla="val 2250"/>
            </a:avLst>
          </a:prstGeom>
          <a:solidFill>
            <a:srgbClr val="213F78"/>
          </a:solidFill>
          <a:ln>
            <a:noFill/>
          </a:ln>
          <a:effectLst>
            <a:outerShdw blurRad="660400" dist="254000" dir="8100000" sx="94000" sy="94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A4394F-8710-439C-8B71-B19D3A86480A}"/>
              </a:ext>
            </a:extLst>
          </p:cNvPr>
          <p:cNvGrpSpPr/>
          <p:nvPr/>
        </p:nvGrpSpPr>
        <p:grpSpPr>
          <a:xfrm>
            <a:off x="3183181" y="536956"/>
            <a:ext cx="8165431" cy="805338"/>
            <a:chOff x="4951759" y="672763"/>
            <a:chExt cx="4151064" cy="805338"/>
          </a:xfrm>
        </p:grpSpPr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A0752E83-854B-4D4B-B9DC-722066748E76}"/>
                </a:ext>
              </a:extLst>
            </p:cNvPr>
            <p:cNvSpPr txBox="1">
              <a:spLocks/>
            </p:cNvSpPr>
            <p:nvPr/>
          </p:nvSpPr>
          <p:spPr>
            <a:xfrm>
              <a:off x="4951759" y="672763"/>
              <a:ext cx="4151064" cy="64749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Contrast and Glaucoma?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3C0934-19C7-496A-97C8-2B93575DC44A}"/>
                </a:ext>
              </a:extLst>
            </p:cNvPr>
            <p:cNvSpPr/>
            <p:nvPr/>
          </p:nvSpPr>
          <p:spPr>
            <a:xfrm>
              <a:off x="6246078" y="1432382"/>
              <a:ext cx="1562425" cy="45719"/>
            </a:xfrm>
            <a:prstGeom prst="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BB5CC27-5ED0-4448-8CAC-63D58FCA8824}"/>
              </a:ext>
            </a:extLst>
          </p:cNvPr>
          <p:cNvSpPr/>
          <p:nvPr/>
        </p:nvSpPr>
        <p:spPr>
          <a:xfrm>
            <a:off x="4095948" y="4819091"/>
            <a:ext cx="1537661" cy="297745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NORMAL VISION</a:t>
            </a:r>
            <a:endParaRPr kumimoji="0" lang="id-ID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8143382A-B005-4CB8-A1BC-1744A7A16896}"/>
              </a:ext>
            </a:extLst>
          </p:cNvPr>
          <p:cNvSpPr>
            <a:spLocks/>
          </p:cNvSpPr>
          <p:nvPr/>
        </p:nvSpPr>
        <p:spPr bwMode="auto">
          <a:xfrm>
            <a:off x="650721" y="3190024"/>
            <a:ext cx="305500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Progressive loss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of contrast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sensitivity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in advanced 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Glaucoma</a:t>
            </a:r>
          </a:p>
        </p:txBody>
      </p:sp>
      <p:pic>
        <p:nvPicPr>
          <p:cNvPr id="34" name="Tijdelijke aanduiding voor afbeelding 4">
            <a:extLst>
              <a:ext uri="{FF2B5EF4-FFF2-40B4-BE49-F238E27FC236}">
                <a16:creationId xmlns:a16="http://schemas.microsoft.com/office/drawing/2014/main" id="{10CA1093-CE94-3C41-9F82-16884E80E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50" t="1308" r="34571" b="67670"/>
          <a:stretch/>
        </p:blipFill>
        <p:spPr>
          <a:xfrm>
            <a:off x="4146201" y="3585951"/>
            <a:ext cx="1446025" cy="1066328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: Rounded Corners 18">
            <a:extLst>
              <a:ext uri="{FF2B5EF4-FFF2-40B4-BE49-F238E27FC236}">
                <a16:creationId xmlns:a16="http://schemas.microsoft.com/office/drawing/2014/main" id="{D144F76E-0CF0-7842-87B9-DE3EC8D93363}"/>
              </a:ext>
            </a:extLst>
          </p:cNvPr>
          <p:cNvSpPr/>
          <p:nvPr/>
        </p:nvSpPr>
        <p:spPr>
          <a:xfrm>
            <a:off x="8001848" y="5688941"/>
            <a:ext cx="2710449" cy="355418"/>
          </a:xfrm>
          <a:prstGeom prst="round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AREAS THAT CANNOT BE SEEN</a:t>
            </a:r>
          </a:p>
        </p:txBody>
      </p:sp>
      <p:pic>
        <p:nvPicPr>
          <p:cNvPr id="36" name="Tijdelijke aanduiding voor afbeelding 4">
            <a:extLst>
              <a:ext uri="{FF2B5EF4-FFF2-40B4-BE49-F238E27FC236}">
                <a16:creationId xmlns:a16="http://schemas.microsoft.com/office/drawing/2014/main" id="{C12A0CB4-5776-D143-A455-F85B61C021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42" t="33353" r="-178" b="-829"/>
          <a:stretch/>
        </p:blipFill>
        <p:spPr>
          <a:xfrm>
            <a:off x="7034766" y="3150532"/>
            <a:ext cx="4652682" cy="2319304"/>
          </a:xfrm>
          <a:custGeom>
            <a:avLst/>
            <a:gdLst>
              <a:gd name="connsiteX0" fmla="*/ 78690 w 5163870"/>
              <a:gd name="connsiteY0" fmla="*/ 0 h 3497318"/>
              <a:gd name="connsiteX1" fmla="*/ 5085180 w 5163870"/>
              <a:gd name="connsiteY1" fmla="*/ 0 h 3497318"/>
              <a:gd name="connsiteX2" fmla="*/ 5163870 w 5163870"/>
              <a:gd name="connsiteY2" fmla="*/ 78690 h 3497318"/>
              <a:gd name="connsiteX3" fmla="*/ 5163870 w 5163870"/>
              <a:gd name="connsiteY3" fmla="*/ 3418628 h 3497318"/>
              <a:gd name="connsiteX4" fmla="*/ 5085180 w 5163870"/>
              <a:gd name="connsiteY4" fmla="*/ 3497318 h 3497318"/>
              <a:gd name="connsiteX5" fmla="*/ 78690 w 5163870"/>
              <a:gd name="connsiteY5" fmla="*/ 3497318 h 3497318"/>
              <a:gd name="connsiteX6" fmla="*/ 0 w 5163870"/>
              <a:gd name="connsiteY6" fmla="*/ 3418628 h 3497318"/>
              <a:gd name="connsiteX7" fmla="*/ 0 w 5163870"/>
              <a:gd name="connsiteY7" fmla="*/ 78690 h 3497318"/>
              <a:gd name="connsiteX8" fmla="*/ 78690 w 5163870"/>
              <a:gd name="connsiteY8" fmla="*/ 0 h 34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63870" h="3497318">
                <a:moveTo>
                  <a:pt x="78690" y="0"/>
                </a:moveTo>
                <a:lnTo>
                  <a:pt x="5085180" y="0"/>
                </a:lnTo>
                <a:cubicBezTo>
                  <a:pt x="5128639" y="0"/>
                  <a:pt x="5163870" y="35231"/>
                  <a:pt x="5163870" y="78690"/>
                </a:cubicBezTo>
                <a:lnTo>
                  <a:pt x="5163870" y="3418628"/>
                </a:lnTo>
                <a:cubicBezTo>
                  <a:pt x="5163870" y="3462087"/>
                  <a:pt x="5128639" y="3497318"/>
                  <a:pt x="5085180" y="3497318"/>
                </a:cubicBezTo>
                <a:lnTo>
                  <a:pt x="78690" y="3497318"/>
                </a:lnTo>
                <a:cubicBezTo>
                  <a:pt x="35231" y="3497318"/>
                  <a:pt x="0" y="3462087"/>
                  <a:pt x="0" y="3418628"/>
                </a:cubicBezTo>
                <a:lnTo>
                  <a:pt x="0" y="78690"/>
                </a:lnTo>
                <a:cubicBezTo>
                  <a:pt x="0" y="35231"/>
                  <a:pt x="35231" y="0"/>
                  <a:pt x="7869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660400" dist="254000" dir="5400000" sx="94000" sy="94000" algn="t" rotWithShape="0">
              <a:prstClr val="black">
                <a:alpha val="40000"/>
              </a:prstClr>
            </a:outerShdw>
          </a:effectLst>
        </p:spPr>
      </p:pic>
      <p:sp>
        <p:nvSpPr>
          <p:cNvPr id="38" name="Tekstvak 37">
            <a:extLst>
              <a:ext uri="{FF2B5EF4-FFF2-40B4-BE49-F238E27FC236}">
                <a16:creationId xmlns:a16="http://schemas.microsoft.com/office/drawing/2014/main" id="{E161923C-27CB-E946-9247-C5169344531F}"/>
              </a:ext>
            </a:extLst>
          </p:cNvPr>
          <p:cNvSpPr txBox="1"/>
          <p:nvPr/>
        </p:nvSpPr>
        <p:spPr>
          <a:xfrm>
            <a:off x="7860632" y="6480767"/>
            <a:ext cx="4146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Hu CX, et al. Am J Med Sci. 2014; 348(5): 403–409.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0DA1F16-DAB1-3E42-A0CF-1985F476B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36C8DDB-DB7E-2023-9B4D-7A7F093F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4" y="384840"/>
            <a:ext cx="2807788" cy="211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Best TV Picture Settings for Every Major Brand - The Plug - HelloTech">
            <a:extLst>
              <a:ext uri="{FF2B5EF4-FFF2-40B4-BE49-F238E27FC236}">
                <a16:creationId xmlns:a16="http://schemas.microsoft.com/office/drawing/2014/main" id="{28FCB87C-D775-2E39-4519-22FA9013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" t="8468" r="6799" b="13081"/>
          <a:stretch/>
        </p:blipFill>
        <p:spPr bwMode="auto">
          <a:xfrm>
            <a:off x="679201" y="660454"/>
            <a:ext cx="2096494" cy="113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3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35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9" grpId="0" animBg="1"/>
          <p:bldP spid="26" grpId="0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3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31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35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9" grpId="0" animBg="1"/>
          <p:bldP spid="26" grpId="0"/>
          <p:bldP spid="35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2200791" y="2089809"/>
            <a:ext cx="7790418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Glaucoma may affect your vision?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- Part III -</a:t>
            </a:r>
          </a:p>
        </p:txBody>
      </p:sp>
    </p:spTree>
    <p:extLst>
      <p:ext uri="{BB962C8B-B14F-4D97-AF65-F5344CB8AC3E}">
        <p14:creationId xmlns:p14="http://schemas.microsoft.com/office/powerpoint/2010/main" val="29676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233246" y="4634374"/>
            <a:ext cx="7666892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F072F4EF-F425-425B-8847-B2C358C77961}"/>
              </a:ext>
            </a:extLst>
          </p:cNvPr>
          <p:cNvSpPr/>
          <p:nvPr/>
        </p:nvSpPr>
        <p:spPr>
          <a:xfrm>
            <a:off x="3182847" y="4944202"/>
            <a:ext cx="5825638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Please look straight to the bulls eye – at the blue arrow</a:t>
            </a: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</p:spTree>
    <p:extLst>
      <p:ext uri="{BB962C8B-B14F-4D97-AF65-F5344CB8AC3E}">
        <p14:creationId xmlns:p14="http://schemas.microsoft.com/office/powerpoint/2010/main" val="417407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567354" y="4634374"/>
            <a:ext cx="6954715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B7057E-0F13-AB98-7197-5A62AF6C659B}"/>
              </a:ext>
            </a:extLst>
          </p:cNvPr>
          <p:cNvSpPr/>
          <p:nvPr/>
        </p:nvSpPr>
        <p:spPr>
          <a:xfrm>
            <a:off x="3162339" y="4696203"/>
            <a:ext cx="5866649" cy="1716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While still looking at the bulls eye, can you see the child on the right side of your screen?</a:t>
            </a:r>
          </a:p>
        </p:txBody>
      </p:sp>
    </p:spTree>
    <p:extLst>
      <p:ext uri="{BB962C8B-B14F-4D97-AF65-F5344CB8AC3E}">
        <p14:creationId xmlns:p14="http://schemas.microsoft.com/office/powerpoint/2010/main" val="118489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warp dir="i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2505808" y="4634374"/>
            <a:ext cx="7341577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6666AE-5A26-26B8-E792-A9CC2154B296}"/>
              </a:ext>
            </a:extLst>
          </p:cNvPr>
          <p:cNvSpPr/>
          <p:nvPr/>
        </p:nvSpPr>
        <p:spPr>
          <a:xfrm>
            <a:off x="2925272" y="4721206"/>
            <a:ext cx="6340783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While still looking at the bulls eye,       can you see the child on the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Poppins SemiBold" panose="02000000000000000000" pitchFamily="2" charset="0"/>
              </a:rPr>
              <a:t>left side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?         </a:t>
            </a:r>
          </a:p>
        </p:txBody>
      </p:sp>
    </p:spTree>
    <p:extLst>
      <p:ext uri="{BB962C8B-B14F-4D97-AF65-F5344CB8AC3E}">
        <p14:creationId xmlns:p14="http://schemas.microsoft.com/office/powerpoint/2010/main" val="104301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warp dir="i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road, tree, outdoor&#10;&#10;Description automatically generated">
            <a:extLst>
              <a:ext uri="{FF2B5EF4-FFF2-40B4-BE49-F238E27FC236}">
                <a16:creationId xmlns:a16="http://schemas.microsoft.com/office/drawing/2014/main" id="{3D1A1738-97E2-C0BE-6AAC-76954FDB7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8222" b="8222"/>
          <a:stretch>
            <a:fillRect/>
          </a:stretch>
        </p:blipFill>
        <p:spPr>
          <a:xfrm>
            <a:off x="1" y="0"/>
            <a:ext cx="12191999" cy="498372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4907A6-4050-45B1-B8DF-654750F86D35}"/>
              </a:ext>
            </a:extLst>
          </p:cNvPr>
          <p:cNvSpPr/>
          <p:nvPr/>
        </p:nvSpPr>
        <p:spPr>
          <a:xfrm>
            <a:off x="1776046" y="4634374"/>
            <a:ext cx="9003323" cy="1839771"/>
          </a:xfrm>
          <a:prstGeom prst="roundRect">
            <a:avLst>
              <a:gd name="adj" fmla="val 1176"/>
            </a:avLst>
          </a:prstGeom>
          <a:solidFill>
            <a:schemeClr val="bg1"/>
          </a:solidFill>
          <a:ln>
            <a:noFill/>
          </a:ln>
          <a:effectLst>
            <a:outerShdw blurRad="1270000" dist="10160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0" name="Afbeelding 219">
            <a:extLst>
              <a:ext uri="{FF2B5EF4-FFF2-40B4-BE49-F238E27FC236}">
                <a16:creationId xmlns:a16="http://schemas.microsoft.com/office/drawing/2014/main" id="{3F352902-A674-3E40-85CD-56C14BF2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7A191F-1CD9-D84C-B7A4-B3166E07D7A2}"/>
              </a:ext>
            </a:extLst>
          </p:cNvPr>
          <p:cNvCxnSpPr/>
          <p:nvPr/>
        </p:nvCxnSpPr>
        <p:spPr>
          <a:xfrm flipH="1">
            <a:off x="6667018" y="370390"/>
            <a:ext cx="1180617" cy="775504"/>
          </a:xfrm>
          <a:prstGeom prst="straightConnector1">
            <a:avLst/>
          </a:prstGeom>
          <a:ln w="1270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26">
            <a:extLst>
              <a:ext uri="{FF2B5EF4-FFF2-40B4-BE49-F238E27FC236}">
                <a16:creationId xmlns:a16="http://schemas.microsoft.com/office/drawing/2014/main" id="{CC5302FB-B7D8-6D9C-3136-E84C9B6A0856}"/>
              </a:ext>
            </a:extLst>
          </p:cNvPr>
          <p:cNvSpPr txBox="1"/>
          <p:nvPr/>
        </p:nvSpPr>
        <p:spPr>
          <a:xfrm>
            <a:off x="7070555" y="6552836"/>
            <a:ext cx="5121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Whitney D, Levi DM. Trends Cogn Sci. 2011 Apr;15(4):160-8.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80E066-231F-142C-508D-8F93B8AD78EC}"/>
              </a:ext>
            </a:extLst>
          </p:cNvPr>
          <p:cNvSpPr/>
          <p:nvPr/>
        </p:nvSpPr>
        <p:spPr>
          <a:xfrm>
            <a:off x="1886181" y="4750353"/>
            <a:ext cx="8681538" cy="1607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It is more difficult to note the child on the left due to a phenomenon called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visual crowding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–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Poppins SemiBold" panose="02000000000000000000" pitchFamily="2" charset="0"/>
              </a:rPr>
              <a:t>which may be more pronounced in glaucoma patients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Poppins SemiBold" panose="020000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5423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warp dir="in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F43603-5DE8-C1EA-A6C3-7996A2713D6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-1162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259974"/>
            <a:ext cx="4458249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259975"/>
            <a:ext cx="4458249" cy="390434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2031344" y="680983"/>
            <a:ext cx="8129311" cy="1129797"/>
            <a:chOff x="2031344" y="816848"/>
            <a:chExt cx="8129311" cy="1129797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2031344" y="816848"/>
              <a:ext cx="8129311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is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anyway?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4044950" y="1900926"/>
              <a:ext cx="4070350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621780" y="4565455"/>
            <a:ext cx="3620290" cy="1066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… similar to how the information from a camera is transmitted to a monitor screen!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949930" y="4399256"/>
            <a:ext cx="3620290" cy="1398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The optic nerve comprises of millions of nerve fibers that carry signals of what we see.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It runs from the eye to the brain.   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69722581-D310-A748-80DD-84011F3686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1" r="281"/>
          <a:stretch/>
        </p:blipFill>
        <p:spPr>
          <a:xfrm>
            <a:off x="6315024" y="2333377"/>
            <a:ext cx="4346027" cy="1644368"/>
          </a:xfrm>
        </p:spPr>
      </p:pic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49F4D29F-4E6D-4A48-8947-257EF58A1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81" r="281"/>
          <a:stretch/>
        </p:blipFill>
        <p:spPr>
          <a:xfrm>
            <a:off x="1530949" y="2406778"/>
            <a:ext cx="4346027" cy="1644368"/>
          </a:xfr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0931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4C6F57-F554-20D4-E95F-D5AA02A15418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259974"/>
            <a:ext cx="4458249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259975"/>
            <a:ext cx="4458249" cy="390434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1949973" y="677214"/>
            <a:ext cx="8292053" cy="1136114"/>
            <a:chOff x="1949973" y="813080"/>
            <a:chExt cx="8292053" cy="996929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1949973" y="813080"/>
              <a:ext cx="8292053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is </a:t>
              </a: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</a:t>
              </a: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anyway?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4064000" y="1769891"/>
              <a:ext cx="4064000" cy="4011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513905" y="4336559"/>
            <a:ext cx="3977393" cy="1174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… Like a wire that becomes progressively frayed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and thinner.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949929" y="4336559"/>
            <a:ext cx="3620290" cy="1174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In glaucoma, the nerve fibers in the optic nerve are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progressively damaged.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69722581-D310-A748-80DD-84011F3686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1" r="281"/>
          <a:stretch/>
        </p:blipFill>
        <p:spPr>
          <a:xfrm>
            <a:off x="6316889" y="2432513"/>
            <a:ext cx="4346027" cy="1644368"/>
          </a:xfrm>
        </p:spPr>
      </p:pic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49F4D29F-4E6D-4A48-8947-257EF58A16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81" r="281"/>
          <a:stretch/>
        </p:blipFill>
        <p:spPr>
          <a:xfrm>
            <a:off x="1529084" y="2419812"/>
            <a:ext cx="4346027" cy="1644368"/>
          </a:xfr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9248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BD4B27-D7DF-C1E4-305C-9CE632850D4C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9769" y="0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D5DCE316-FBD2-3741-9A12-323F6241F8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-88" r="25896"/>
          <a:stretch/>
        </p:blipFill>
        <p:spPr>
          <a:xfrm>
            <a:off x="0" y="0"/>
            <a:ext cx="9045575" cy="6858000"/>
          </a:xfrm>
        </p:spPr>
      </p:pic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5689600" y="660618"/>
            <a:ext cx="6096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treatment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aims to reduce the risk of further optic nerve damage by reducing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eye pressure 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>
            <a:off x="9544050" y="4177559"/>
            <a:ext cx="2074133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99564" y="6164316"/>
            <a:ext cx="1375816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39CAA9-D2A3-1C87-EBBC-453604C9710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997466" y="2589278"/>
            <a:ext cx="10095984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How does Glaucoma affect individual’s lives?                                     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37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20D235-13F8-1E41-332B-5A91DECEFF6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09B6A1E1-9FD1-DB4E-A5E9-E0D747EED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17215" y="0"/>
            <a:ext cx="12192000" cy="6858001"/>
          </a:xfrm>
          <a:prstGeom prst="rect">
            <a:avLst/>
          </a:prstGeom>
        </p:spPr>
      </p:pic>
      <p:sp>
        <p:nvSpPr>
          <p:cNvPr id="109" name="Parallelogram 108">
            <a:extLst>
              <a:ext uri="{FF2B5EF4-FFF2-40B4-BE49-F238E27FC236}">
                <a16:creationId xmlns:a16="http://schemas.microsoft.com/office/drawing/2014/main" id="{A2A05150-8B0A-457B-BF5E-E1FF46416BA8}"/>
              </a:ext>
            </a:extLst>
          </p:cNvPr>
          <p:cNvSpPr/>
          <p:nvPr/>
        </p:nvSpPr>
        <p:spPr>
          <a:xfrm>
            <a:off x="2727292" y="-1"/>
            <a:ext cx="12608914" cy="6858001"/>
          </a:xfrm>
          <a:prstGeom prst="parallelogram">
            <a:avLst>
              <a:gd name="adj" fmla="val 45530"/>
            </a:avLst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917BAF-67EF-4381-8362-15131924211C}"/>
              </a:ext>
            </a:extLst>
          </p:cNvPr>
          <p:cNvGrpSpPr/>
          <p:nvPr/>
        </p:nvGrpSpPr>
        <p:grpSpPr>
          <a:xfrm>
            <a:off x="6078785" y="196403"/>
            <a:ext cx="2250891" cy="2250891"/>
            <a:chOff x="3559176" y="233140"/>
            <a:chExt cx="2250891" cy="2250891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3FA900F8-08E1-4D18-83FA-C424914954FF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A4423ACE-157F-4C7C-92A5-BB33781E9097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29E39DB4-1052-4228-9879-A3F102B3982E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06BEA017-A0B6-4FD8-A0D3-419D54A57A1C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60DD374A-F601-4386-AF87-EB2B3D392227}"/>
                </a:ext>
              </a:extLst>
            </p:cNvPr>
            <p:cNvSpPr/>
            <p:nvPr/>
          </p:nvSpPr>
          <p:spPr>
            <a:xfrm>
              <a:off x="3909590" y="845121"/>
              <a:ext cx="152720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“Need more light to see…”</a:t>
              </a:r>
            </a:p>
          </p:txBody>
        </p:sp>
      </p:grp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2F3E106-D044-4534-A11E-2367F63A84C4}"/>
              </a:ext>
            </a:extLst>
          </p:cNvPr>
          <p:cNvSpPr txBox="1">
            <a:spLocks/>
          </p:cNvSpPr>
          <p:nvPr/>
        </p:nvSpPr>
        <p:spPr>
          <a:xfrm>
            <a:off x="654865" y="1732565"/>
            <a:ext cx="3420980" cy="2961509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patients…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39FFC34-A383-439E-ACF5-DCD67D58AC26}"/>
              </a:ext>
            </a:extLst>
          </p:cNvPr>
          <p:cNvSpPr/>
          <p:nvPr/>
        </p:nvSpPr>
        <p:spPr>
          <a:xfrm>
            <a:off x="739211" y="3314146"/>
            <a:ext cx="1303450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9" name="Group 1">
            <a:extLst>
              <a:ext uri="{FF2B5EF4-FFF2-40B4-BE49-F238E27FC236}">
                <a16:creationId xmlns:a16="http://schemas.microsoft.com/office/drawing/2014/main" id="{064C90B8-D2AB-1847-A93D-8A8BE9E46909}"/>
              </a:ext>
            </a:extLst>
          </p:cNvPr>
          <p:cNvGrpSpPr/>
          <p:nvPr/>
        </p:nvGrpSpPr>
        <p:grpSpPr>
          <a:xfrm>
            <a:off x="8841947" y="717534"/>
            <a:ext cx="2648377" cy="2648377"/>
            <a:chOff x="3559176" y="233140"/>
            <a:chExt cx="2250891" cy="2250891"/>
          </a:xfrm>
        </p:grpSpPr>
        <p:grpSp>
          <p:nvGrpSpPr>
            <p:cNvPr id="30" name="Group 120">
              <a:extLst>
                <a:ext uri="{FF2B5EF4-FFF2-40B4-BE49-F238E27FC236}">
                  <a16:creationId xmlns:a16="http://schemas.microsoft.com/office/drawing/2014/main" id="{64320E69-E9E7-A040-BC47-72FE653A5116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32" name="Oval 121">
                <a:extLst>
                  <a:ext uri="{FF2B5EF4-FFF2-40B4-BE49-F238E27FC236}">
                    <a16:creationId xmlns:a16="http://schemas.microsoft.com/office/drawing/2014/main" id="{7AAA1C7A-BAA9-FF48-8FFD-21ECE692DA2F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Oval 122">
                <a:extLst>
                  <a:ext uri="{FF2B5EF4-FFF2-40B4-BE49-F238E27FC236}">
                    <a16:creationId xmlns:a16="http://schemas.microsoft.com/office/drawing/2014/main" id="{D1806190-9232-8343-B9DB-5193C703F0C9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Oval 123">
                <a:extLst>
                  <a:ext uri="{FF2B5EF4-FFF2-40B4-BE49-F238E27FC236}">
                    <a16:creationId xmlns:a16="http://schemas.microsoft.com/office/drawing/2014/main" id="{934A4071-1AB3-0441-A911-46EDBB7508AB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tangle 134">
              <a:extLst>
                <a:ext uri="{FF2B5EF4-FFF2-40B4-BE49-F238E27FC236}">
                  <a16:creationId xmlns:a16="http://schemas.microsoft.com/office/drawing/2014/main" id="{A2BF4F6E-CF7F-DF4B-8CB7-399EE9EEA1C8}"/>
                </a:ext>
              </a:extLst>
            </p:cNvPr>
            <p:cNvSpPr/>
            <p:nvPr/>
          </p:nvSpPr>
          <p:spPr>
            <a:xfrm>
              <a:off x="3820754" y="810399"/>
              <a:ext cx="1727734" cy="11248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“Letters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 appear faded when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reading”</a:t>
              </a:r>
            </a:p>
          </p:txBody>
        </p:sp>
      </p:grpSp>
      <p:grpSp>
        <p:nvGrpSpPr>
          <p:cNvPr id="35" name="Group 1">
            <a:extLst>
              <a:ext uri="{FF2B5EF4-FFF2-40B4-BE49-F238E27FC236}">
                <a16:creationId xmlns:a16="http://schemas.microsoft.com/office/drawing/2014/main" id="{3695D277-BC95-254D-B039-355D2DA84077}"/>
              </a:ext>
            </a:extLst>
          </p:cNvPr>
          <p:cNvGrpSpPr/>
          <p:nvPr/>
        </p:nvGrpSpPr>
        <p:grpSpPr>
          <a:xfrm>
            <a:off x="6149455" y="2804729"/>
            <a:ext cx="2648377" cy="2648377"/>
            <a:chOff x="3559176" y="233140"/>
            <a:chExt cx="2250891" cy="2250891"/>
          </a:xfrm>
        </p:grpSpPr>
        <p:grpSp>
          <p:nvGrpSpPr>
            <p:cNvPr id="36" name="Group 120">
              <a:extLst>
                <a:ext uri="{FF2B5EF4-FFF2-40B4-BE49-F238E27FC236}">
                  <a16:creationId xmlns:a16="http://schemas.microsoft.com/office/drawing/2014/main" id="{9291DFBB-1915-0B47-9C0F-A7B780EEF859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38" name="Oval 121">
                <a:extLst>
                  <a:ext uri="{FF2B5EF4-FFF2-40B4-BE49-F238E27FC236}">
                    <a16:creationId xmlns:a16="http://schemas.microsoft.com/office/drawing/2014/main" id="{3B574267-B1D0-7044-9B03-4054F4C52827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Oval 122">
                <a:extLst>
                  <a:ext uri="{FF2B5EF4-FFF2-40B4-BE49-F238E27FC236}">
                    <a16:creationId xmlns:a16="http://schemas.microsoft.com/office/drawing/2014/main" id="{DE85267C-2366-644D-A4C9-44CD53029991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Oval 123">
                <a:extLst>
                  <a:ext uri="{FF2B5EF4-FFF2-40B4-BE49-F238E27FC236}">
                    <a16:creationId xmlns:a16="http://schemas.microsoft.com/office/drawing/2014/main" id="{DEFD9750-9A58-0D40-B73F-59CBEBD87153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134">
              <a:extLst>
                <a:ext uri="{FF2B5EF4-FFF2-40B4-BE49-F238E27FC236}">
                  <a16:creationId xmlns:a16="http://schemas.microsoft.com/office/drawing/2014/main" id="{1BB27898-E471-1345-8647-6AB459618311}"/>
                </a:ext>
              </a:extLst>
            </p:cNvPr>
            <p:cNvSpPr/>
            <p:nvPr/>
          </p:nvSpPr>
          <p:spPr>
            <a:xfrm>
              <a:off x="3816311" y="929709"/>
              <a:ext cx="1727734" cy="8632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“Difficulty seeing objects at the sides”</a:t>
              </a:r>
            </a:p>
          </p:txBody>
        </p:sp>
      </p:grpSp>
      <p:grpSp>
        <p:nvGrpSpPr>
          <p:cNvPr id="41" name="Group 1">
            <a:extLst>
              <a:ext uri="{FF2B5EF4-FFF2-40B4-BE49-F238E27FC236}">
                <a16:creationId xmlns:a16="http://schemas.microsoft.com/office/drawing/2014/main" id="{C4FF0628-42E1-EE41-81F3-54353DDD2CA1}"/>
              </a:ext>
            </a:extLst>
          </p:cNvPr>
          <p:cNvGrpSpPr/>
          <p:nvPr/>
        </p:nvGrpSpPr>
        <p:grpSpPr>
          <a:xfrm>
            <a:off x="8841947" y="4597113"/>
            <a:ext cx="2032797" cy="2032797"/>
            <a:chOff x="3559176" y="233140"/>
            <a:chExt cx="2250891" cy="2250891"/>
          </a:xfrm>
        </p:grpSpPr>
        <p:grpSp>
          <p:nvGrpSpPr>
            <p:cNvPr id="42" name="Group 120">
              <a:extLst>
                <a:ext uri="{FF2B5EF4-FFF2-40B4-BE49-F238E27FC236}">
                  <a16:creationId xmlns:a16="http://schemas.microsoft.com/office/drawing/2014/main" id="{C1A358DE-6950-354B-8FB0-4DA5644412FE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44" name="Oval 121">
                <a:extLst>
                  <a:ext uri="{FF2B5EF4-FFF2-40B4-BE49-F238E27FC236}">
                    <a16:creationId xmlns:a16="http://schemas.microsoft.com/office/drawing/2014/main" id="{EC2FCA9E-F3DC-0447-BA2D-2962EA4FD47E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Oval 122">
                <a:extLst>
                  <a:ext uri="{FF2B5EF4-FFF2-40B4-BE49-F238E27FC236}">
                    <a16:creationId xmlns:a16="http://schemas.microsoft.com/office/drawing/2014/main" id="{6CB3B3E6-A070-6B4D-83B9-E36AFDBE50DE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Oval 123">
                <a:extLst>
                  <a:ext uri="{FF2B5EF4-FFF2-40B4-BE49-F238E27FC236}">
                    <a16:creationId xmlns:a16="http://schemas.microsoft.com/office/drawing/2014/main" id="{71FEA83F-95C3-6C46-8686-D1ABC549EF7E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3" name="Rectangle 134">
              <a:extLst>
                <a:ext uri="{FF2B5EF4-FFF2-40B4-BE49-F238E27FC236}">
                  <a16:creationId xmlns:a16="http://schemas.microsoft.com/office/drawing/2014/main" id="{0F4C5011-F21D-BD42-BC4F-7CE617194139}"/>
                </a:ext>
              </a:extLst>
            </p:cNvPr>
            <p:cNvSpPr/>
            <p:nvPr/>
          </p:nvSpPr>
          <p:spPr>
            <a:xfrm>
              <a:off x="3921019" y="1018788"/>
              <a:ext cx="15272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“Vision is blurry”</a:t>
              </a:r>
            </a:p>
          </p:txBody>
        </p:sp>
      </p:grpSp>
      <p:grpSp>
        <p:nvGrpSpPr>
          <p:cNvPr id="47" name="Group 1">
            <a:extLst>
              <a:ext uri="{FF2B5EF4-FFF2-40B4-BE49-F238E27FC236}">
                <a16:creationId xmlns:a16="http://schemas.microsoft.com/office/drawing/2014/main" id="{A83AD602-63BD-0A4A-9083-503ED3A4AED9}"/>
              </a:ext>
            </a:extLst>
          </p:cNvPr>
          <p:cNvGrpSpPr/>
          <p:nvPr/>
        </p:nvGrpSpPr>
        <p:grpSpPr>
          <a:xfrm>
            <a:off x="3856285" y="4501703"/>
            <a:ext cx="2250891" cy="2250891"/>
            <a:chOff x="3559176" y="233140"/>
            <a:chExt cx="2250891" cy="2250891"/>
          </a:xfrm>
        </p:grpSpPr>
        <p:grpSp>
          <p:nvGrpSpPr>
            <p:cNvPr id="48" name="Group 120">
              <a:extLst>
                <a:ext uri="{FF2B5EF4-FFF2-40B4-BE49-F238E27FC236}">
                  <a16:creationId xmlns:a16="http://schemas.microsoft.com/office/drawing/2014/main" id="{CBF4B72C-AA59-9842-B5A9-392905A86F5E}"/>
                </a:ext>
              </a:extLst>
            </p:cNvPr>
            <p:cNvGrpSpPr/>
            <p:nvPr/>
          </p:nvGrpSpPr>
          <p:grpSpPr>
            <a:xfrm>
              <a:off x="3559176" y="233140"/>
              <a:ext cx="2250891" cy="2250891"/>
              <a:chOff x="1220118" y="2343274"/>
              <a:chExt cx="2450851" cy="2450851"/>
            </a:xfrm>
          </p:grpSpPr>
          <p:sp>
            <p:nvSpPr>
              <p:cNvPr id="50" name="Oval 121">
                <a:extLst>
                  <a:ext uri="{FF2B5EF4-FFF2-40B4-BE49-F238E27FC236}">
                    <a16:creationId xmlns:a16="http://schemas.microsoft.com/office/drawing/2014/main" id="{A2FC236C-E5A2-8844-9617-CAA1F92D5DDB}"/>
                  </a:ext>
                </a:extLst>
              </p:cNvPr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rgbClr val="C4161C">
                  <a:alpha val="13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Oval 122">
                <a:extLst>
                  <a:ext uri="{FF2B5EF4-FFF2-40B4-BE49-F238E27FC236}">
                    <a16:creationId xmlns:a16="http://schemas.microsoft.com/office/drawing/2014/main" id="{0F44CFEA-6952-444F-A5C2-B5373F7F3C7C}"/>
                  </a:ext>
                </a:extLst>
              </p:cNvPr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rgbClr val="C4161C">
                  <a:alpha val="25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Oval 123">
                <a:extLst>
                  <a:ext uri="{FF2B5EF4-FFF2-40B4-BE49-F238E27FC236}">
                    <a16:creationId xmlns:a16="http://schemas.microsoft.com/office/drawing/2014/main" id="{151BED12-D9A9-8E47-9819-2804AB639FC2}"/>
                  </a:ext>
                </a:extLst>
              </p:cNvPr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rgbClr val="C416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anose="00000500000000000000" pitchFamily="50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9" name="Rectangle 134">
              <a:extLst>
                <a:ext uri="{FF2B5EF4-FFF2-40B4-BE49-F238E27FC236}">
                  <a16:creationId xmlns:a16="http://schemas.microsoft.com/office/drawing/2014/main" id="{5519A1A9-9AA6-E742-876A-68A08C96C280}"/>
                </a:ext>
              </a:extLst>
            </p:cNvPr>
            <p:cNvSpPr/>
            <p:nvPr/>
          </p:nvSpPr>
          <p:spPr>
            <a:xfrm>
              <a:off x="3935614" y="656983"/>
              <a:ext cx="152720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Segoe UI Light" panose="020B0502040204020203" pitchFamily="34" charset="0"/>
                </a:rPr>
                <a:t>“Some areas are darker or missing”</a:t>
              </a:r>
            </a:p>
          </p:txBody>
        </p:sp>
      </p:grpSp>
      <p:sp>
        <p:nvSpPr>
          <p:cNvPr id="55" name="Tekstvak 54">
            <a:extLst>
              <a:ext uri="{FF2B5EF4-FFF2-40B4-BE49-F238E27FC236}">
                <a16:creationId xmlns:a16="http://schemas.microsoft.com/office/drawing/2014/main" id="{0CC330E6-3E64-DE48-95C6-A2D8AD40727F}"/>
              </a:ext>
            </a:extLst>
          </p:cNvPr>
          <p:cNvSpPr txBox="1"/>
          <p:nvPr/>
        </p:nvSpPr>
        <p:spPr>
          <a:xfrm>
            <a:off x="707858" y="5164256"/>
            <a:ext cx="2162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Hu CX, et al. Am J Med Sci. 2014; 348(5): 403–409.</a:t>
            </a:r>
          </a:p>
        </p:txBody>
      </p: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D8667A15-5EDD-3642-9311-CEE0C8FD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05026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4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4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4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42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21EDD2-9F36-BEA5-BBD5-B272A80F80C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-2544"/>
            <a:ext cx="12192000" cy="3724494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413384" y="802365"/>
            <a:ext cx="11778616" cy="842588"/>
            <a:chOff x="2231125" y="813080"/>
            <a:chExt cx="8010901" cy="842588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2231125" y="813080"/>
              <a:ext cx="8010901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How does glaucoma affect these individuals’ lives?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2320705" y="1609949"/>
              <a:ext cx="1555443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B4A85AB-CEE5-AE49-992A-9B78F4FFB398}"/>
              </a:ext>
            </a:extLst>
          </p:cNvPr>
          <p:cNvSpPr>
            <a:spLocks/>
          </p:cNvSpPr>
          <p:nvPr/>
        </p:nvSpPr>
        <p:spPr bwMode="auto">
          <a:xfrm>
            <a:off x="413385" y="1956788"/>
            <a:ext cx="10399363" cy="16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As the glaucoma progresses, it can impact: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Driving, walking, venturing from home, reading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Seeing at night, adjusting to different levels of illumination, judging distances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Seeing peripheral objects, and moving objects coming from the side</a:t>
            </a:r>
          </a:p>
          <a:p>
            <a:pPr marL="3746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Motor vehicle accidents and injuries related to falls are potentially serious consequences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FC4A37C-42EE-4940-8D20-330636D51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1401" y="4866586"/>
            <a:ext cx="1234501" cy="714544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A374760C-2A89-6645-AEEB-3B97F52E4C6F}"/>
              </a:ext>
            </a:extLst>
          </p:cNvPr>
          <p:cNvSpPr>
            <a:spLocks/>
          </p:cNvSpPr>
          <p:nvPr/>
        </p:nvSpPr>
        <p:spPr bwMode="auto">
          <a:xfrm>
            <a:off x="433049" y="3903573"/>
            <a:ext cx="1039936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They may not be able to …</a:t>
            </a:r>
          </a:p>
        </p:txBody>
      </p:sp>
      <p:pic>
        <p:nvPicPr>
          <p:cNvPr id="3" name="Afbeelding 2" descr="Afbeelding met tekst, computer, computer, elektronica&#10;&#10;Automatisch gegenereerde beschrijving">
            <a:extLst>
              <a:ext uri="{FF2B5EF4-FFF2-40B4-BE49-F238E27FC236}">
                <a16:creationId xmlns:a16="http://schemas.microsoft.com/office/drawing/2014/main" id="{B1FDB89D-0322-6943-940D-CF47061C0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7" y="4396226"/>
            <a:ext cx="1339861" cy="1468167"/>
          </a:xfrm>
          <a:prstGeom prst="rect">
            <a:avLst/>
          </a:prstGeom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71BB7AA4-04B9-CF4F-88C5-F14CD76067E6}"/>
              </a:ext>
            </a:extLst>
          </p:cNvPr>
          <p:cNvSpPr>
            <a:spLocks/>
          </p:cNvSpPr>
          <p:nvPr/>
        </p:nvSpPr>
        <p:spPr bwMode="auto">
          <a:xfrm>
            <a:off x="409229" y="5676575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Drive </a:t>
            </a:r>
          </a:p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safely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03A8EC26-4431-C34E-BE14-CD17991D210F}"/>
              </a:ext>
            </a:extLst>
          </p:cNvPr>
          <p:cNvSpPr>
            <a:spLocks/>
          </p:cNvSpPr>
          <p:nvPr/>
        </p:nvSpPr>
        <p:spPr bwMode="auto">
          <a:xfrm>
            <a:off x="2514059" y="5808760"/>
            <a:ext cx="1526674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Work/ do certain jobs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DCA4A57B-3D2C-7A45-A5CC-C0FFF4E7F92B}"/>
              </a:ext>
            </a:extLst>
          </p:cNvPr>
          <p:cNvSpPr>
            <a:spLocks/>
          </p:cNvSpPr>
          <p:nvPr/>
        </p:nvSpPr>
        <p:spPr bwMode="auto">
          <a:xfrm>
            <a:off x="4496793" y="5859375"/>
            <a:ext cx="1803466" cy="641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Perceive colors normally</a:t>
            </a:r>
          </a:p>
        </p:txBody>
      </p:sp>
      <p:sp>
        <p:nvSpPr>
          <p:cNvPr id="8" name="Kruis 7">
            <a:extLst>
              <a:ext uri="{FF2B5EF4-FFF2-40B4-BE49-F238E27FC236}">
                <a16:creationId xmlns:a16="http://schemas.microsoft.com/office/drawing/2014/main" id="{A0E2FEF9-0DE8-E643-A6C0-688427DC6B76}"/>
              </a:ext>
            </a:extLst>
          </p:cNvPr>
          <p:cNvSpPr/>
          <p:nvPr/>
        </p:nvSpPr>
        <p:spPr>
          <a:xfrm rot="2646083">
            <a:off x="1339474" y="4492204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Kruis 25">
            <a:extLst>
              <a:ext uri="{FF2B5EF4-FFF2-40B4-BE49-F238E27FC236}">
                <a16:creationId xmlns:a16="http://schemas.microsoft.com/office/drawing/2014/main" id="{22E5AAF3-F33F-CB49-8D0E-A8A7C784C770}"/>
              </a:ext>
            </a:extLst>
          </p:cNvPr>
          <p:cNvSpPr/>
          <p:nvPr/>
        </p:nvSpPr>
        <p:spPr>
          <a:xfrm rot="2646083">
            <a:off x="3463241" y="4492204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6137216D-EC3E-E54E-96D4-778F6EE3A69B}"/>
              </a:ext>
            </a:extLst>
          </p:cNvPr>
          <p:cNvSpPr/>
          <p:nvPr/>
        </p:nvSpPr>
        <p:spPr>
          <a:xfrm>
            <a:off x="6676103" y="4021395"/>
            <a:ext cx="49162" cy="2428568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9630F63F-4AA3-E840-B296-25BFBD01C7E8}"/>
              </a:ext>
            </a:extLst>
          </p:cNvPr>
          <p:cNvSpPr>
            <a:spLocks/>
          </p:cNvSpPr>
          <p:nvPr/>
        </p:nvSpPr>
        <p:spPr bwMode="auto">
          <a:xfrm>
            <a:off x="7010829" y="3903573"/>
            <a:ext cx="5181171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They may be at risk of… </a:t>
            </a:r>
          </a:p>
        </p:txBody>
      </p:sp>
      <p:pic>
        <p:nvPicPr>
          <p:cNvPr id="29" name="Afbeelding 28" descr="Afbeelding met tekst, vectorafbeeldingen&#10;&#10;Automatisch gegenereerde beschrijving">
            <a:extLst>
              <a:ext uri="{FF2B5EF4-FFF2-40B4-BE49-F238E27FC236}">
                <a16:creationId xmlns:a16="http://schemas.microsoft.com/office/drawing/2014/main" id="{702BF606-D03C-6B40-AAB9-956B78B92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2167" y="4021395"/>
            <a:ext cx="1945895" cy="1945895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50F85138-ABC0-DA4E-9801-459980F5B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219" y="4045110"/>
            <a:ext cx="1945895" cy="1945895"/>
          </a:xfrm>
          <a:prstGeom prst="rect">
            <a:avLst/>
          </a:prstGeom>
        </p:spPr>
      </p:pic>
      <p:sp>
        <p:nvSpPr>
          <p:cNvPr id="33" name="Rectangle 9">
            <a:extLst>
              <a:ext uri="{FF2B5EF4-FFF2-40B4-BE49-F238E27FC236}">
                <a16:creationId xmlns:a16="http://schemas.microsoft.com/office/drawing/2014/main" id="{5DBBA47B-6333-494F-9612-E84F73DDD6A5}"/>
              </a:ext>
            </a:extLst>
          </p:cNvPr>
          <p:cNvSpPr>
            <a:spLocks/>
          </p:cNvSpPr>
          <p:nvPr/>
        </p:nvSpPr>
        <p:spPr bwMode="auto">
          <a:xfrm>
            <a:off x="8155971" y="4635008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Falls</a:t>
            </a:r>
          </a:p>
        </p:txBody>
      </p:sp>
      <p:sp>
        <p:nvSpPr>
          <p:cNvPr id="34" name="Rectangle 9">
            <a:extLst>
              <a:ext uri="{FF2B5EF4-FFF2-40B4-BE49-F238E27FC236}">
                <a16:creationId xmlns:a16="http://schemas.microsoft.com/office/drawing/2014/main" id="{CD0B90AA-B270-BB47-890D-1BCDEA9E1F00}"/>
              </a:ext>
            </a:extLst>
          </p:cNvPr>
          <p:cNvSpPr>
            <a:spLocks/>
          </p:cNvSpPr>
          <p:nvPr/>
        </p:nvSpPr>
        <p:spPr bwMode="auto">
          <a:xfrm>
            <a:off x="10663197" y="4507189"/>
            <a:ext cx="1526673" cy="4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Mental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Health</a:t>
            </a:r>
          </a:p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  <a:sym typeface="Source Sans Pro Bold" charset="0"/>
              </a:rPr>
              <a:t>issues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37FDA133-3289-CE41-9DA3-96150805AF06}"/>
              </a:ext>
            </a:extLst>
          </p:cNvPr>
          <p:cNvSpPr txBox="1"/>
          <p:nvPr/>
        </p:nvSpPr>
        <p:spPr>
          <a:xfrm>
            <a:off x="6547286" y="6234767"/>
            <a:ext cx="54805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Ramulu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PY, et al. Ophthalmology. 2012; 119(6): 1159-1166.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Goldberg I, et al. J Glaucoma. 2009; 18(1): 6-12.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Haymes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SA,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2007; 48(3): 1149-1155.</a:t>
            </a:r>
          </a:p>
        </p:txBody>
      </p:sp>
      <p:pic>
        <p:nvPicPr>
          <p:cNvPr id="1026" name="Picture 2" descr="Premium Vector | Realistic yellow diasy flowers and cornflower in ...">
            <a:extLst>
              <a:ext uri="{FF2B5EF4-FFF2-40B4-BE49-F238E27FC236}">
                <a16:creationId xmlns:a16="http://schemas.microsoft.com/office/drawing/2014/main" id="{985853A1-B23F-4286-E11F-BDE9CEADC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64377" y1="31588" x2="64377" y2="31588"/>
                        <a14:foregroundMark x1="67252" y1="31588" x2="67252" y2="31588"/>
                        <a14:foregroundMark x1="69010" y1="29603" x2="69010" y2="29603"/>
                        <a14:foregroundMark x1="67732" y1="29061" x2="67732" y2="29061"/>
                        <a14:foregroundMark x1="69169" y1="33574" x2="69169" y2="33574"/>
                        <a14:foregroundMark x1="69169" y1="32310" x2="69169" y2="32310"/>
                        <a14:foregroundMark x1="70447" y1="32310" x2="70447" y2="32310"/>
                        <a14:foregroundMark x1="71086" y1="31588" x2="71086" y2="31588"/>
                        <a14:foregroundMark x1="69489" y1="36101" x2="69489" y2="36101"/>
                        <a14:foregroundMark x1="70288" y1="35740" x2="70288" y2="35740"/>
                        <a14:foregroundMark x1="71885" y1="35379" x2="71885" y2="35379"/>
                        <a14:foregroundMark x1="73163" y1="34657" x2="73163" y2="34657"/>
                        <a14:foregroundMark x1="74281" y1="33755" x2="74281" y2="33755"/>
                        <a14:foregroundMark x1="70607" y1="38448" x2="70607" y2="38448"/>
                        <a14:foregroundMark x1="72364" y1="38448" x2="72364" y2="38448"/>
                        <a14:foregroundMark x1="73802" y1="39350" x2="73802" y2="39350"/>
                        <a14:foregroundMark x1="72684" y1="41877" x2="72684" y2="41877"/>
                        <a14:foregroundMark x1="74121" y1="42419" x2="74121" y2="42419"/>
                        <a14:foregroundMark x1="75399" y1="41877" x2="75399" y2="41877"/>
                        <a14:foregroundMark x1="31310" y1="44404" x2="31310" y2="44404"/>
                        <a14:foregroundMark x1="30511" y1="43141" x2="30511" y2="43141"/>
                        <a14:foregroundMark x1="30671" y1="45487" x2="30671" y2="45487"/>
                        <a14:foregroundMark x1="30511" y1="47292" x2="30511" y2="47292"/>
                        <a14:foregroundMark x1="30192" y1="46570" x2="30192" y2="46570"/>
                        <a14:foregroundMark x1="28115" y1="46029" x2="28115" y2="46029"/>
                        <a14:foregroundMark x1="28115" y1="45487" x2="28115" y2="45487"/>
                        <a14:foregroundMark x1="27796" y1="44404" x2="27796" y2="44404"/>
                        <a14:foregroundMark x1="26358" y1="48375" x2="26358" y2="48375"/>
                        <a14:foregroundMark x1="24441" y1="47292" x2="24441" y2="47292"/>
                        <a14:foregroundMark x1="24281" y1="46570" x2="24281" y2="46570"/>
                        <a14:foregroundMark x1="26677" y1="51805" x2="26677" y2="51805"/>
                        <a14:foregroundMark x1="25399" y1="52347" x2="25399" y2="52347"/>
                        <a14:foregroundMark x1="24601" y1="53069" x2="24601" y2="530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840" y="4208946"/>
            <a:ext cx="2130183" cy="188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Kruis 26">
            <a:extLst>
              <a:ext uri="{FF2B5EF4-FFF2-40B4-BE49-F238E27FC236}">
                <a16:creationId xmlns:a16="http://schemas.microsoft.com/office/drawing/2014/main" id="{0C6612EB-1BBD-1946-A821-010EAA05A254}"/>
              </a:ext>
            </a:extLst>
          </p:cNvPr>
          <p:cNvSpPr/>
          <p:nvPr/>
        </p:nvSpPr>
        <p:spPr>
          <a:xfrm rot="2646083">
            <a:off x="5458314" y="4451400"/>
            <a:ext cx="806245" cy="806245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956901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0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1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40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45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69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74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79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8450"/>
                                </p:stCondLst>
                                <p:childTnLst>
                                  <p:par>
                                    <p:cTn id="7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45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2650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365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56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3665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/>
          <p:bldP spid="14" grpId="0"/>
          <p:bldP spid="18" grpId="0"/>
          <p:bldP spid="21" grpId="0"/>
          <p:bldP spid="25" grpId="0"/>
          <p:bldP spid="8" grpId="0" animBg="1"/>
          <p:bldP spid="26" grpId="0" animBg="1"/>
          <p:bldP spid="16" grpId="0" animBg="1"/>
          <p:bldP spid="28" grpId="0"/>
          <p:bldP spid="33" grpId="0"/>
          <p:bldP spid="34" grpId="0"/>
          <p:bldP spid="2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80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1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40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45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69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74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79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8450"/>
                                </p:stCondLst>
                                <p:childTnLst>
                                  <p:par>
                                    <p:cTn id="7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45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2650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3650"/>
                                </p:stCondLst>
                                <p:childTnLst>
                                  <p:par>
                                    <p:cTn id="8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5650"/>
                                </p:stCondLst>
                                <p:childTnLst>
                                  <p:par>
                                    <p:cTn id="9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3665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/>
          <p:bldP spid="14" grpId="0"/>
          <p:bldP spid="18" grpId="0"/>
          <p:bldP spid="21" grpId="0"/>
          <p:bldP spid="25" grpId="0"/>
          <p:bldP spid="8" grpId="0" animBg="1"/>
          <p:bldP spid="26" grpId="0" animBg="1"/>
          <p:bldP spid="16" grpId="0" animBg="1"/>
          <p:bldP spid="28" grpId="0"/>
          <p:bldP spid="33" grpId="0"/>
          <p:bldP spid="34" grpId="0"/>
          <p:bldP spid="27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4533D5-4208-51B8-AF21-028985ECCAC6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-6976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3866676" y="355817"/>
            <a:ext cx="79189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Falls, injuries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poorer quality of life 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>
            <a:off x="9359900" y="2043958"/>
            <a:ext cx="2297684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190" y="117733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4866968" y="2454379"/>
            <a:ext cx="69186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“A greater likelihood of bumping into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objects while walking”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“Visual field loss from glaucoma is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associated with a higher risk of falling”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Lower quality of life from the fear of falls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and decreased independence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6" name="Rechthoekige driehoek 5">
            <a:extLst>
              <a:ext uri="{FF2B5EF4-FFF2-40B4-BE49-F238E27FC236}">
                <a16:creationId xmlns:a16="http://schemas.microsoft.com/office/drawing/2014/main" id="{13586B10-B520-1943-BB85-388F77A812F7}"/>
              </a:ext>
            </a:extLst>
          </p:cNvPr>
          <p:cNvSpPr/>
          <p:nvPr/>
        </p:nvSpPr>
        <p:spPr>
          <a:xfrm>
            <a:off x="0" y="6976"/>
            <a:ext cx="7364361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Afbeelding 15" descr="Afbeelding met tekst, vectorafbeeldingen&#10;&#10;Automatisch gegenereerde beschrijving">
            <a:extLst>
              <a:ext uri="{FF2B5EF4-FFF2-40B4-BE49-F238E27FC236}">
                <a16:creationId xmlns:a16="http://schemas.microsoft.com/office/drawing/2014/main" id="{5586D13F-68CC-FD40-9ABA-17B19631E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619" y="1956619"/>
            <a:ext cx="4819112" cy="481911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C422B0EF-A3BF-F944-8254-C84DFAE6E492}"/>
              </a:ext>
            </a:extLst>
          </p:cNvPr>
          <p:cNvSpPr txBox="1"/>
          <p:nvPr/>
        </p:nvSpPr>
        <p:spPr>
          <a:xfrm>
            <a:off x="-5296" y="5933534"/>
            <a:ext cx="117908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Haymes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SA,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2007; 48(3): 1149-1155.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Lamoureux EL, et al. Invest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Vis Sci. 2008; 49(2): 528-533.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Freeman EE, et  al. Ophthalmology. 2008; 115(2):233-238.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McKean-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Cowdin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R, et al. Ophthalmology. 2008; 115(6): 941-948.e1.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Friedman DS, et al. Ophthalmology. 2007; 114(12): 2232-2237.</a:t>
            </a:r>
          </a:p>
        </p:txBody>
      </p:sp>
    </p:spTree>
    <p:extLst>
      <p:ext uri="{BB962C8B-B14F-4D97-AF65-F5344CB8AC3E}">
        <p14:creationId xmlns:p14="http://schemas.microsoft.com/office/powerpoint/2010/main" val="16078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58B527-1A24-84BC-AB82-8C0E294D975F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3866676" y="355817"/>
            <a:ext cx="79189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Mental health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burden of glaucoma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 flipV="1">
            <a:off x="8813800" y="2089677"/>
            <a:ext cx="282575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190" y="117733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4080387" y="2454379"/>
            <a:ext cx="77052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13.0–30% </a:t>
            </a: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prevalence of anxiety in glaucoma patients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10.9-24.7% </a:t>
            </a: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prevalence of depression in glaucoma patients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Most qualitative studies have reported that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patients interpret their disease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as contributing to anxiety and/or depression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6" name="Rechthoekige driehoek 5">
            <a:extLst>
              <a:ext uri="{FF2B5EF4-FFF2-40B4-BE49-F238E27FC236}">
                <a16:creationId xmlns:a16="http://schemas.microsoft.com/office/drawing/2014/main" id="{13586B10-B520-1943-BB85-388F77A812F7}"/>
              </a:ext>
            </a:extLst>
          </p:cNvPr>
          <p:cNvSpPr/>
          <p:nvPr/>
        </p:nvSpPr>
        <p:spPr>
          <a:xfrm>
            <a:off x="0" y="6976"/>
            <a:ext cx="7364361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422B0EF-A3BF-F944-8254-C84DFAE6E492}"/>
              </a:ext>
            </a:extLst>
          </p:cNvPr>
          <p:cNvSpPr txBox="1"/>
          <p:nvPr/>
        </p:nvSpPr>
        <p:spPr>
          <a:xfrm>
            <a:off x="-5296" y="5933534"/>
            <a:ext cx="117908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Moussavi, S. et al. Lancet. 2007; 370(9590): 851-858.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Zhang, X.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2017; 183: 37-41.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Wilson MR, et al. Ophthalmology. 2002; 109(5): 1018-1022.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Wang SY,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2012; 154(3): 436-444.e432.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Rezapour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J, et al. BMC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2018; 18(1): 157.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C1D10E8-777C-1942-B998-E805AC5DE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2062" y="2201015"/>
            <a:ext cx="4594293" cy="459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0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02B8DE-2F6A-D8C4-D928-79804D97193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2026477" y="2332718"/>
            <a:ext cx="7638243" cy="4070904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317421" y="288733"/>
            <a:ext cx="11508828" cy="1953295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more advanced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glaucoma is, the worse the visual field loss, the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greater the effect the disease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has on their daily life and activities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8" name="Rectangle 21">
            <a:extLst>
              <a:ext uri="{FF2B5EF4-FFF2-40B4-BE49-F238E27FC236}">
                <a16:creationId xmlns:a16="http://schemas.microsoft.com/office/drawing/2014/main" id="{3EA0EB10-B52A-1B4D-854C-5E4ECEE814B7}"/>
              </a:ext>
            </a:extLst>
          </p:cNvPr>
          <p:cNvSpPr/>
          <p:nvPr/>
        </p:nvSpPr>
        <p:spPr>
          <a:xfrm>
            <a:off x="5845599" y="2498363"/>
            <a:ext cx="452473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FFF9B27-F36C-4347-836D-416E609262C6}"/>
              </a:ext>
            </a:extLst>
          </p:cNvPr>
          <p:cNvSpPr txBox="1"/>
          <p:nvPr/>
        </p:nvSpPr>
        <p:spPr>
          <a:xfrm>
            <a:off x="6526924" y="6387639"/>
            <a:ext cx="54805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McKean-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Cowdin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R,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2007; 143(6): 1013-23. </a:t>
            </a:r>
          </a:p>
        </p:txBody>
      </p:sp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0261D5F6-9804-A64B-B28E-8A72EA3C0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498" y="2415999"/>
            <a:ext cx="7182199" cy="39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78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2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23" grpId="0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2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23" grpId="0"/>
          <p:bldP spid="18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DC091A-535F-D4B4-6500-28A14EE4C9C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F22CE327-0A84-E84E-873F-9AC407E03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2F3E106-D044-4534-A11E-2367F63A84C4}"/>
              </a:ext>
            </a:extLst>
          </p:cNvPr>
          <p:cNvSpPr txBox="1">
            <a:spLocks/>
          </p:cNvSpPr>
          <p:nvPr/>
        </p:nvSpPr>
        <p:spPr>
          <a:xfrm>
            <a:off x="753054" y="1162777"/>
            <a:ext cx="4709783" cy="1753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Patients with advanced glaucoma only see a part of the whole picture.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39FFC34-A383-439E-ACF5-DCD67D58AC26}"/>
              </a:ext>
            </a:extLst>
          </p:cNvPr>
          <p:cNvSpPr/>
          <p:nvPr/>
        </p:nvSpPr>
        <p:spPr>
          <a:xfrm>
            <a:off x="922676" y="2805959"/>
            <a:ext cx="1464923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C3E385C-BDF0-43A7-B8E5-F89C1AE4809A}"/>
              </a:ext>
            </a:extLst>
          </p:cNvPr>
          <p:cNvSpPr/>
          <p:nvPr/>
        </p:nvSpPr>
        <p:spPr>
          <a:xfrm>
            <a:off x="753053" y="3124940"/>
            <a:ext cx="4709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</a:rPr>
              <a:t>As the disease progresses,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</a:rPr>
              <a:t>the area that they can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</a:rPr>
              <a:t>see becomes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Segoe UI Light" panose="020B0502040204020203" pitchFamily="34" charset="0"/>
              </a:rPr>
              <a:t>progressively smaller.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C4B3F76-5DA4-2E44-95DD-4AB304FD66CC}"/>
              </a:ext>
            </a:extLst>
          </p:cNvPr>
          <p:cNvGrpSpPr/>
          <p:nvPr/>
        </p:nvGrpSpPr>
        <p:grpSpPr>
          <a:xfrm>
            <a:off x="3874427" y="-8631"/>
            <a:ext cx="11644973" cy="6866632"/>
            <a:chOff x="3874427" y="-8631"/>
            <a:chExt cx="11644973" cy="6866632"/>
          </a:xfrm>
        </p:grpSpPr>
        <p:sp>
          <p:nvSpPr>
            <p:cNvPr id="109" name="Parallelogram 108">
              <a:extLst>
                <a:ext uri="{FF2B5EF4-FFF2-40B4-BE49-F238E27FC236}">
                  <a16:creationId xmlns:a16="http://schemas.microsoft.com/office/drawing/2014/main" id="{A2A05150-8B0A-457B-BF5E-E1FF46416BA8}"/>
                </a:ext>
              </a:extLst>
            </p:cNvPr>
            <p:cNvSpPr/>
            <p:nvPr/>
          </p:nvSpPr>
          <p:spPr>
            <a:xfrm>
              <a:off x="3874427" y="0"/>
              <a:ext cx="11644973" cy="6858001"/>
            </a:xfrm>
            <a:prstGeom prst="parallelogram">
              <a:avLst>
                <a:gd name="adj" fmla="val 45530"/>
              </a:avLst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Parallellogram 31">
              <a:extLst>
                <a:ext uri="{FF2B5EF4-FFF2-40B4-BE49-F238E27FC236}">
                  <a16:creationId xmlns:a16="http://schemas.microsoft.com/office/drawing/2014/main" id="{2CF7D297-241B-1D43-AC88-5385A6C39833}"/>
                </a:ext>
              </a:extLst>
            </p:cNvPr>
            <p:cNvSpPr/>
            <p:nvPr/>
          </p:nvSpPr>
          <p:spPr>
            <a:xfrm>
              <a:off x="4042651" y="-8631"/>
              <a:ext cx="3228500" cy="6858001"/>
            </a:xfrm>
            <a:prstGeom prst="parallelogram">
              <a:avLst>
                <a:gd name="adj" fmla="val 97887"/>
              </a:avLst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14817C8-9ED9-4818-BE2C-3BD01B3AB2C4}"/>
              </a:ext>
            </a:extLst>
          </p:cNvPr>
          <p:cNvSpPr/>
          <p:nvPr/>
        </p:nvSpPr>
        <p:spPr>
          <a:xfrm>
            <a:off x="8517849" y="1162777"/>
            <a:ext cx="3135261" cy="110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anose="02000000000000000000" pitchFamily="2" charset="0"/>
                <a:ea typeface="+mn-ea"/>
                <a:cs typeface="Segoe UI Light" panose="020B0502040204020203" pitchFamily="34" charset="0"/>
              </a:rPr>
              <a:t>They eventually go blind.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1700C6B-64D0-6E4F-9994-85BE7F980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6C6EAAE-48F8-F544-8AAF-7B42E2B1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15890" y="2223131"/>
            <a:ext cx="2800074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19193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143" grpId="0"/>
          <p:bldP spid="1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143" grpId="0"/>
          <p:bldP spid="13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F905D4-B6AD-2C99-165D-82E06E51F31A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915432" y="2185059"/>
            <a:ext cx="10344223" cy="1679443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What are the risk of blindness        from glaucoma?</a:t>
            </a:r>
          </a:p>
        </p:txBody>
      </p:sp>
    </p:spTree>
    <p:extLst>
      <p:ext uri="{BB962C8B-B14F-4D97-AF65-F5344CB8AC3E}">
        <p14:creationId xmlns:p14="http://schemas.microsoft.com/office/powerpoint/2010/main" val="80744473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3" grpId="0"/>
          <p:bldP spid="18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A2F3FE-F7E9-4DE6-1234-0D2C822CC03C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Tijdelijke aanduiding voor afbeelding 12">
            <a:extLst>
              <a:ext uri="{FF2B5EF4-FFF2-40B4-BE49-F238E27FC236}">
                <a16:creationId xmlns:a16="http://schemas.microsoft.com/office/drawing/2014/main" id="{30F7ECEC-D08F-6940-A7E1-5BE6152B64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250" r="47230"/>
          <a:stretch/>
        </p:blipFill>
        <p:spPr>
          <a:xfrm>
            <a:off x="0" y="0"/>
            <a:ext cx="6096000" cy="6858000"/>
          </a:xfrm>
        </p:spPr>
      </p:pic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3866676" y="660618"/>
            <a:ext cx="79189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accounts for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8% of the blindness </a:t>
            </a: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in the world. </a:t>
            </a: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 flipV="1">
            <a:off x="9404350" y="2394478"/>
            <a:ext cx="2253234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6" name="Afbeelding 155">
            <a:extLst>
              <a:ext uri="{FF2B5EF4-FFF2-40B4-BE49-F238E27FC236}">
                <a16:creationId xmlns:a16="http://schemas.microsoft.com/office/drawing/2014/main" id="{C16F7311-D864-C840-A3F6-B2DA89B806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99564" y="6164316"/>
            <a:ext cx="1375816" cy="446647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AB919DEA-39BD-4642-8D01-AAE3DCE7C0AA}"/>
              </a:ext>
            </a:extLst>
          </p:cNvPr>
          <p:cNvSpPr txBox="1"/>
          <p:nvPr/>
        </p:nvSpPr>
        <p:spPr>
          <a:xfrm>
            <a:off x="704088" y="2430200"/>
            <a:ext cx="2458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WHO Global Data 2012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6208776" y="2899480"/>
            <a:ext cx="55768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Only 8%?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Sounds like there are other more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important causes of blindness we should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pay more attention to.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AE48124-58D0-8F43-A2EE-3697E64A3100}"/>
              </a:ext>
            </a:extLst>
          </p:cNvPr>
          <p:cNvSpPr txBox="1"/>
          <p:nvPr/>
        </p:nvSpPr>
        <p:spPr>
          <a:xfrm>
            <a:off x="6949440" y="4873944"/>
            <a:ext cx="4836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But…</a:t>
            </a:r>
          </a:p>
        </p:txBody>
      </p:sp>
    </p:spTree>
    <p:extLst>
      <p:ext uri="{BB962C8B-B14F-4D97-AF65-F5344CB8AC3E}">
        <p14:creationId xmlns:p14="http://schemas.microsoft.com/office/powerpoint/2010/main" val="22689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7" grpId="0"/>
          <p:bldP spid="18" grpId="0"/>
          <p:bldP spid="19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F56DCE-D8EB-09AC-7583-7567BB83BB80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3705152"/>
            <a:ext cx="4458249" cy="2705058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3705152"/>
            <a:ext cx="4458249" cy="2705057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1030705" y="332917"/>
            <a:ext cx="10130590" cy="1429936"/>
            <a:chOff x="1030705" y="468782"/>
            <a:chExt cx="10130590" cy="1429936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1030705" y="468782"/>
              <a:ext cx="10130590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10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At the end of life, </a:t>
              </a:r>
            </a:p>
            <a:p>
              <a:pPr marL="0" marR="0" lvl="0" indent="0" algn="ctr" defTabSz="1460754" rtl="0" eaLnBrk="1" fontAlgn="auto" latinLnBrk="0" hangingPunct="1">
                <a:lnSpc>
                  <a:spcPct val="10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% of glaucoma patients </a:t>
              </a: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are blind?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4368800" y="1852999"/>
              <a:ext cx="3702050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513905" y="5356623"/>
            <a:ext cx="3977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10.6% 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blind in both eyes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949929" y="5356623"/>
            <a:ext cx="3620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24.1% are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blind in one eye 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1D7F3270-EFEE-6344-9A7F-58554C28F9C1}"/>
              </a:ext>
            </a:extLst>
          </p:cNvPr>
          <p:cNvSpPr txBox="1"/>
          <p:nvPr/>
        </p:nvSpPr>
        <p:spPr>
          <a:xfrm>
            <a:off x="7860632" y="6480767"/>
            <a:ext cx="4146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Mokhles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P, et al. Acta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Ophthalmolgica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2017; 95(1): 10-11. </a:t>
            </a:r>
          </a:p>
        </p:txBody>
      </p:sp>
      <p:pic>
        <p:nvPicPr>
          <p:cNvPr id="18" name="Tijdelijke aanduiding voor afbeelding 17" descr="Afbeelding met illustratie&#10;&#10;Automatisch gegenereerde beschrijving">
            <a:extLst>
              <a:ext uri="{FF2B5EF4-FFF2-40B4-BE49-F238E27FC236}">
                <a16:creationId xmlns:a16="http://schemas.microsoft.com/office/drawing/2014/main" id="{E6DD5F7F-8868-DC41-B341-4DEDA0C9835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4" r="7434"/>
          <a:stretch>
            <a:fillRect/>
          </a:stretch>
        </p:blipFill>
        <p:spPr>
          <a:xfrm>
            <a:off x="6242870" y="3705777"/>
            <a:ext cx="4457700" cy="1643063"/>
          </a:xfrm>
        </p:spPr>
      </p:pic>
      <p:pic>
        <p:nvPicPr>
          <p:cNvPr id="16" name="Tijdelijke aanduiding voor afbeelding 15" descr="Afbeelding met illustratie&#10;&#10;Automatisch gegenereerde beschrijving">
            <a:extLst>
              <a:ext uri="{FF2B5EF4-FFF2-40B4-BE49-F238E27FC236}">
                <a16:creationId xmlns:a16="http://schemas.microsoft.com/office/drawing/2014/main" id="{5645A45D-63CB-8D48-9736-B38E16DD0A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1239" r="1239"/>
          <a:stretch>
            <a:fillRect/>
          </a:stretch>
        </p:blipFill>
        <p:spPr>
          <a:xfrm>
            <a:off x="1474788" y="3705777"/>
            <a:ext cx="4457700" cy="16430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E5F2AF-4B7B-6D6E-C2BE-9115E81A9F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5" y="1956602"/>
            <a:ext cx="10983844" cy="14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17795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6" grpId="0"/>
          <p:bldP spid="28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9C85AB-D967-7A83-A926-082D68604C2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098550" y="2054554"/>
            <a:ext cx="9994900" cy="274889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glaucoma affects one’s vision so much, why are people not started on treatment earlier? </a:t>
            </a:r>
          </a:p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93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33B768-F9F3-DAA5-D5B7-9F92CA807E9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1474839" y="2995697"/>
            <a:ext cx="4458249" cy="2648357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E3BCCCC-AA3C-4B64-9C60-C0886BEFCF2B}"/>
              </a:ext>
            </a:extLst>
          </p:cNvPr>
          <p:cNvSpPr/>
          <p:nvPr/>
        </p:nvSpPr>
        <p:spPr>
          <a:xfrm>
            <a:off x="6258912" y="2995698"/>
            <a:ext cx="4458249" cy="264835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420415" y="826979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why are people not started on treatment earlier?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57E4AC-A578-4758-BECC-034DE28C6D98}"/>
              </a:ext>
            </a:extLst>
          </p:cNvPr>
          <p:cNvSpPr/>
          <p:nvPr/>
        </p:nvSpPr>
        <p:spPr>
          <a:xfrm>
            <a:off x="6258912" y="3173931"/>
            <a:ext cx="4458248" cy="573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Who can get glaucoma?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32AFD2-5679-4BD2-8D20-A42A4BA8BFEB}"/>
              </a:ext>
            </a:extLst>
          </p:cNvPr>
          <p:cNvSpPr/>
          <p:nvPr/>
        </p:nvSpPr>
        <p:spPr>
          <a:xfrm>
            <a:off x="1474838" y="3173931"/>
            <a:ext cx="4458250" cy="573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How many? 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8" name="Rectangle 21">
            <a:extLst>
              <a:ext uri="{FF2B5EF4-FFF2-40B4-BE49-F238E27FC236}">
                <a16:creationId xmlns:a16="http://schemas.microsoft.com/office/drawing/2014/main" id="{3EA0EB10-B52A-1B4D-854C-5E4ECEE814B7}"/>
              </a:ext>
            </a:extLst>
          </p:cNvPr>
          <p:cNvSpPr/>
          <p:nvPr/>
        </p:nvSpPr>
        <p:spPr>
          <a:xfrm>
            <a:off x="3638550" y="1758891"/>
            <a:ext cx="5283199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1DF624-ACC9-3840-B326-8999A39E9BDD}"/>
              </a:ext>
            </a:extLst>
          </p:cNvPr>
          <p:cNvSpPr txBox="1">
            <a:spLocks/>
          </p:cNvSpPr>
          <p:nvPr/>
        </p:nvSpPr>
        <p:spPr>
          <a:xfrm>
            <a:off x="420415" y="294017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40000"/>
                    <a:lumOff val="60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glaucoma affects one’s vision so much, 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E77656D-0D20-2041-8E8E-2BE179362836}"/>
              </a:ext>
            </a:extLst>
          </p:cNvPr>
          <p:cNvSpPr txBox="1">
            <a:spLocks/>
          </p:cNvSpPr>
          <p:nvPr/>
        </p:nvSpPr>
        <p:spPr>
          <a:xfrm>
            <a:off x="420415" y="1984322"/>
            <a:ext cx="11508828" cy="721531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Many remain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undiagnosed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F6D79FA8-7F65-FF4A-9516-782B6C89E92F}"/>
              </a:ext>
            </a:extLst>
          </p:cNvPr>
          <p:cNvSpPr/>
          <p:nvPr/>
        </p:nvSpPr>
        <p:spPr>
          <a:xfrm>
            <a:off x="1474838" y="4071574"/>
            <a:ext cx="4458250" cy="1253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 &gt; 1/3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glaucoma cases remain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undiagnosed.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Estimated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3%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the global population over 40 years of age currently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has glaucoma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, the majority of whom are undiagnosed. </a:t>
            </a:r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415A7384-95C3-9F42-9A13-2014F430562B}"/>
              </a:ext>
            </a:extLst>
          </p:cNvPr>
          <p:cNvSpPr/>
          <p:nvPr/>
        </p:nvSpPr>
        <p:spPr>
          <a:xfrm>
            <a:off x="6258912" y="4206546"/>
            <a:ext cx="4458250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Anyone!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Of any age (even children),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Lato" panose="020F0502020204030203" pitchFamily="34" charset="0"/>
              </a:rPr>
              <a:t>race or nationality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FFF9B27-F36C-4347-836D-416E609262C6}"/>
              </a:ext>
            </a:extLst>
          </p:cNvPr>
          <p:cNvSpPr txBox="1"/>
          <p:nvPr/>
        </p:nvSpPr>
        <p:spPr>
          <a:xfrm>
            <a:off x="6526924" y="6387639"/>
            <a:ext cx="5480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Whitson, JT. Expert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Opin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Pharmacother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2007; 8(18): 3237-3249.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Varma R, et al. Am J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2014; 152(4): 515-522.</a:t>
            </a:r>
          </a:p>
        </p:txBody>
      </p:sp>
    </p:spTree>
    <p:extLst>
      <p:ext uri="{BB962C8B-B14F-4D97-AF65-F5344CB8AC3E}">
        <p14:creationId xmlns:p14="http://schemas.microsoft.com/office/powerpoint/2010/main" val="6708788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3" grpId="0"/>
          <p:bldP spid="26" grpId="0"/>
          <p:bldP spid="28" grpId="0"/>
          <p:bldP spid="18" grpId="0" animBg="1"/>
          <p:bldP spid="19" grpId="0"/>
          <p:bldP spid="21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23" grpId="0"/>
          <p:bldP spid="26" grpId="0"/>
          <p:bldP spid="28" grpId="0"/>
          <p:bldP spid="18" grpId="0" animBg="1"/>
          <p:bldP spid="19" grpId="0"/>
          <p:bldP spid="21" grpId="0"/>
          <p:bldP spid="24" grpId="0"/>
          <p:bldP spid="25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9FA7BB-B4F8-689A-E50D-A44AE2031293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09B6A1E1-9FD1-DB4E-A5E9-E0D747EED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32426" y="0"/>
            <a:ext cx="12169748" cy="6858001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B92E2CB6-A9EC-274C-A78F-5E50F2E0C2A6}"/>
              </a:ext>
            </a:extLst>
          </p:cNvPr>
          <p:cNvGrpSpPr/>
          <p:nvPr/>
        </p:nvGrpSpPr>
        <p:grpSpPr>
          <a:xfrm>
            <a:off x="-6411978" y="-3"/>
            <a:ext cx="15437796" cy="6858004"/>
            <a:chOff x="-6411978" y="-3"/>
            <a:chExt cx="15437796" cy="6858004"/>
          </a:xfrm>
        </p:grpSpPr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0CF22181-6BA3-9144-9056-B7EF4A0E7579}"/>
                </a:ext>
              </a:extLst>
            </p:cNvPr>
            <p:cNvGrpSpPr/>
            <p:nvPr/>
          </p:nvGrpSpPr>
          <p:grpSpPr>
            <a:xfrm>
              <a:off x="-6411978" y="-2"/>
              <a:ext cx="15437796" cy="6858003"/>
              <a:chOff x="-6411978" y="-2"/>
              <a:chExt cx="15437796" cy="6858003"/>
            </a:xfrm>
            <a:solidFill>
              <a:srgbClr val="C4161C"/>
            </a:solidFill>
          </p:grpSpPr>
          <p:sp>
            <p:nvSpPr>
              <p:cNvPr id="109" name="Parallelogram 108">
                <a:extLst>
                  <a:ext uri="{FF2B5EF4-FFF2-40B4-BE49-F238E27FC236}">
                    <a16:creationId xmlns:a16="http://schemas.microsoft.com/office/drawing/2014/main" id="{A2A05150-8B0A-457B-BF5E-E1FF46416BA8}"/>
                  </a:ext>
                </a:extLst>
              </p:cNvPr>
              <p:cNvSpPr/>
              <p:nvPr/>
            </p:nvSpPr>
            <p:spPr>
              <a:xfrm rot="10800000" flipH="1">
                <a:off x="-3166182" y="0"/>
                <a:ext cx="12192000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Parallelogram 108">
                <a:extLst>
                  <a:ext uri="{FF2B5EF4-FFF2-40B4-BE49-F238E27FC236}">
                    <a16:creationId xmlns:a16="http://schemas.microsoft.com/office/drawing/2014/main" id="{92860543-C6E6-0447-9645-AEE29BFEA624}"/>
                  </a:ext>
                </a:extLst>
              </p:cNvPr>
              <p:cNvSpPr/>
              <p:nvPr/>
            </p:nvSpPr>
            <p:spPr>
              <a:xfrm rot="10800000" flipH="1">
                <a:off x="-6411978" y="-2"/>
                <a:ext cx="11170708" cy="6858001"/>
              </a:xfrm>
              <a:prstGeom prst="parallelogram">
                <a:avLst>
                  <a:gd name="adj" fmla="val 8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Parallellogram 62">
              <a:extLst>
                <a:ext uri="{FF2B5EF4-FFF2-40B4-BE49-F238E27FC236}">
                  <a16:creationId xmlns:a16="http://schemas.microsoft.com/office/drawing/2014/main" id="{0BE05E9E-052D-9243-8D9E-34AA7A069659}"/>
                </a:ext>
              </a:extLst>
            </p:cNvPr>
            <p:cNvSpPr/>
            <p:nvPr/>
          </p:nvSpPr>
          <p:spPr>
            <a:xfrm flipH="1">
              <a:off x="2570012" y="-3"/>
              <a:ext cx="6203647" cy="6858001"/>
            </a:xfrm>
            <a:prstGeom prst="parallelogram">
              <a:avLst>
                <a:gd name="adj" fmla="val 98921"/>
              </a:avLst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2F3E106-D044-4534-A11E-2367F63A84C4}"/>
              </a:ext>
            </a:extLst>
          </p:cNvPr>
          <p:cNvSpPr txBox="1">
            <a:spLocks/>
          </p:cNvSpPr>
          <p:nvPr/>
        </p:nvSpPr>
        <p:spPr>
          <a:xfrm>
            <a:off x="4827640" y="793664"/>
            <a:ext cx="6919006" cy="1478224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Most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people are not aware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that they have problems with their vision and do not see a doctor.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39FFC34-A383-439E-ACF5-DCD67D58AC26}"/>
              </a:ext>
            </a:extLst>
          </p:cNvPr>
          <p:cNvSpPr/>
          <p:nvPr/>
        </p:nvSpPr>
        <p:spPr>
          <a:xfrm>
            <a:off x="9299643" y="2648536"/>
            <a:ext cx="2179482" cy="45719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34AA49A7-97E1-E042-B700-01EAE89A87A5}"/>
              </a:ext>
            </a:extLst>
          </p:cNvPr>
          <p:cNvSpPr txBox="1"/>
          <p:nvPr/>
        </p:nvSpPr>
        <p:spPr>
          <a:xfrm>
            <a:off x="429987" y="1847094"/>
            <a:ext cx="49082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Why are people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not diagnosed with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earlier?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560AEC3-6DEE-0547-813B-1B7F159D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764" y="6164316"/>
            <a:ext cx="1375816" cy="446647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DD13B725-E427-9C4C-8655-159AB9F99BA9}"/>
              </a:ext>
            </a:extLst>
          </p:cNvPr>
          <p:cNvSpPr txBox="1"/>
          <p:nvPr/>
        </p:nvSpPr>
        <p:spPr>
          <a:xfrm>
            <a:off x="429987" y="4013990"/>
            <a:ext cx="49082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 symptoms </a:t>
            </a:r>
            <a:r>
              <a:rPr kumimoji="0" lang="en-SG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early stages!</a:t>
            </a: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9D96B3E1-3745-AB4A-9B0B-D95281F3E3E3}"/>
              </a:ext>
            </a:extLst>
          </p:cNvPr>
          <p:cNvSpPr/>
          <p:nvPr/>
        </p:nvSpPr>
        <p:spPr>
          <a:xfrm>
            <a:off x="630065" y="3709453"/>
            <a:ext cx="2177985" cy="57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EE33EEF-961B-2F46-B91D-BA83C1633032}"/>
              </a:ext>
            </a:extLst>
          </p:cNvPr>
          <p:cNvSpPr txBox="1">
            <a:spLocks/>
          </p:cNvSpPr>
          <p:nvPr/>
        </p:nvSpPr>
        <p:spPr>
          <a:xfrm>
            <a:off x="7747820" y="3222229"/>
            <a:ext cx="3998826" cy="260778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Early visual field defects mean that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40%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of the nerve fibers are already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irreversibly damaged!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442D52A-CA40-C84A-83C2-F69F4C8C02B7}"/>
              </a:ext>
            </a:extLst>
          </p:cNvPr>
          <p:cNvSpPr txBox="1"/>
          <p:nvPr/>
        </p:nvSpPr>
        <p:spPr>
          <a:xfrm>
            <a:off x="6547286" y="6303591"/>
            <a:ext cx="5480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Quigley, HA. Lancet. 2011; 377(9774): 1367-1377.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Sommer, et al. Arch.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Ophthalmol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1991; 109(1): 77-83.</a:t>
            </a:r>
          </a:p>
        </p:txBody>
      </p:sp>
    </p:spTree>
    <p:extLst>
      <p:ext uri="{BB962C8B-B14F-4D97-AF65-F5344CB8AC3E}">
        <p14:creationId xmlns:p14="http://schemas.microsoft.com/office/powerpoint/2010/main" val="3416293354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0" grpId="0"/>
          <p:bldP spid="142" grpId="0" animBg="1"/>
          <p:bldP spid="61" grpId="0"/>
          <p:bldP spid="18" grpId="0"/>
          <p:bldP spid="19" grpId="0" animBg="1"/>
          <p:bldP spid="20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609ED3-76EF-C4D2-381B-87897C92BC2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1243" y="395496"/>
            <a:ext cx="12192000" cy="58773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is often undetected until there is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27AE2B1-BABB-D44E-9695-39BF54D7D174}"/>
              </a:ext>
            </a:extLst>
          </p:cNvPr>
          <p:cNvSpPr txBox="1">
            <a:spLocks/>
          </p:cNvSpPr>
          <p:nvPr/>
        </p:nvSpPr>
        <p:spPr>
          <a:xfrm>
            <a:off x="0" y="1804548"/>
            <a:ext cx="12192000" cy="64269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… by which time it is too late.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107EB36-1F6D-B344-907B-8D43269C1ADD}"/>
              </a:ext>
            </a:extLst>
          </p:cNvPr>
          <p:cNvSpPr txBox="1">
            <a:spLocks/>
          </p:cNvSpPr>
          <p:nvPr/>
        </p:nvSpPr>
        <p:spPr>
          <a:xfrm>
            <a:off x="1243" y="983228"/>
            <a:ext cx="12192000" cy="642698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extensive visual field loss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FD3A78E-FA9D-0C40-A471-EAF1F9363317}"/>
              </a:ext>
            </a:extLst>
          </p:cNvPr>
          <p:cNvSpPr txBox="1"/>
          <p:nvPr/>
        </p:nvSpPr>
        <p:spPr>
          <a:xfrm>
            <a:off x="-1243" y="2916081"/>
            <a:ext cx="205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“Doctor,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 realized I cannot see.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What can I do to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regain my vision?”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FCC027C-E3EA-514C-A5DD-27E57C30C33C}"/>
              </a:ext>
            </a:extLst>
          </p:cNvPr>
          <p:cNvSpPr txBox="1"/>
          <p:nvPr/>
        </p:nvSpPr>
        <p:spPr>
          <a:xfrm>
            <a:off x="3363254" y="2995467"/>
            <a:ext cx="3676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“Unfortunately, your vision cannot be improved. We will start you on treatment to preserve your remaining vision.”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DF5F3B-90F1-A740-8A95-8AEB35352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5" t="27384" r="30565" b="17420"/>
          <a:stretch/>
        </p:blipFill>
        <p:spPr>
          <a:xfrm>
            <a:off x="412954" y="3608889"/>
            <a:ext cx="5073445" cy="307119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8E7B872-0538-DE49-B6D5-82C0438CBB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36" t="24946" r="23145" b="23441"/>
          <a:stretch/>
        </p:blipFill>
        <p:spPr>
          <a:xfrm>
            <a:off x="6607278" y="3454690"/>
            <a:ext cx="5171768" cy="3007814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D79C985C-5BA0-C14E-BDB5-0FDC63C58806}"/>
              </a:ext>
            </a:extLst>
          </p:cNvPr>
          <p:cNvSpPr txBox="1"/>
          <p:nvPr/>
        </p:nvSpPr>
        <p:spPr>
          <a:xfrm>
            <a:off x="9410092" y="5011761"/>
            <a:ext cx="21133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This is why glaucoma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0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is known as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6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‘silent thief of sight’</a:t>
            </a:r>
          </a:p>
        </p:txBody>
      </p:sp>
    </p:spTree>
    <p:extLst>
      <p:ext uri="{BB962C8B-B14F-4D97-AF65-F5344CB8AC3E}">
        <p14:creationId xmlns:p14="http://schemas.microsoft.com/office/powerpoint/2010/main" val="3706194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7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7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7" grpId="0"/>
      <p:bldP spid="9" grpId="0"/>
      <p:bldP spid="11" grpId="0"/>
      <p:bldP spid="12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3904343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0F843-A623-42FE-A794-7AAC40B45DE9}"/>
              </a:ext>
            </a:extLst>
          </p:cNvPr>
          <p:cNvGrpSpPr/>
          <p:nvPr/>
        </p:nvGrpSpPr>
        <p:grpSpPr>
          <a:xfrm>
            <a:off x="1360074" y="802365"/>
            <a:ext cx="9611935" cy="1288054"/>
            <a:chOff x="1949973" y="813080"/>
            <a:chExt cx="8292053" cy="1288054"/>
          </a:xfrm>
        </p:grpSpPr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2ECB7EC5-6407-4135-B578-AFEA27F03199}"/>
                </a:ext>
              </a:extLst>
            </p:cNvPr>
            <p:cNvSpPr txBox="1">
              <a:spLocks/>
            </p:cNvSpPr>
            <p:nvPr/>
          </p:nvSpPr>
          <p:spPr>
            <a:xfrm>
              <a:off x="1949973" y="813080"/>
              <a:ext cx="8292053" cy="721531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460754" rtl="0" eaLnBrk="1" fontAlgn="auto" latinLnBrk="0" hangingPunct="1">
                <a:lnSpc>
                  <a:spcPct val="90000"/>
                </a:lnSpc>
                <a:spcBef>
                  <a:spcPts val="1598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is a chronic disease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7A80F1-888A-407A-BD6A-CBCFADB41CA0}"/>
                </a:ext>
              </a:extLst>
            </p:cNvPr>
            <p:cNvSpPr/>
            <p:nvPr/>
          </p:nvSpPr>
          <p:spPr>
            <a:xfrm>
              <a:off x="3685498" y="2055415"/>
              <a:ext cx="4727545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A9DB831-71F3-AC4E-A7DC-EC19FBAEC6A5}"/>
              </a:ext>
            </a:extLst>
          </p:cNvPr>
          <p:cNvSpPr txBox="1">
            <a:spLocks/>
          </p:cNvSpPr>
          <p:nvPr/>
        </p:nvSpPr>
        <p:spPr>
          <a:xfrm>
            <a:off x="0" y="2546641"/>
            <a:ext cx="12192000" cy="619182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 can be treated but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not cured or reversed  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976672E-6A64-684F-96BA-00FA8BD7A2AA}"/>
              </a:ext>
            </a:extLst>
          </p:cNvPr>
          <p:cNvSpPr txBox="1">
            <a:spLocks/>
          </p:cNvSpPr>
          <p:nvPr/>
        </p:nvSpPr>
        <p:spPr>
          <a:xfrm>
            <a:off x="0" y="4266679"/>
            <a:ext cx="12192000" cy="153530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Its effects are not limited to the individual. </a:t>
            </a:r>
          </a:p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 is a significant public health issue.</a:t>
            </a:r>
          </a:p>
        </p:txBody>
      </p:sp>
    </p:spTree>
    <p:extLst>
      <p:ext uri="{BB962C8B-B14F-4D97-AF65-F5344CB8AC3E}">
        <p14:creationId xmlns:p14="http://schemas.microsoft.com/office/powerpoint/2010/main" val="3915270075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4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A81D32-9D9F-FDE3-0276-2DACE985FA52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7FE9C7E-BD4A-444D-8BDA-10D95749CC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Tekstvak 149">
            <a:extLst>
              <a:ext uri="{FF2B5EF4-FFF2-40B4-BE49-F238E27FC236}">
                <a16:creationId xmlns:a16="http://schemas.microsoft.com/office/drawing/2014/main" id="{78186097-E4B7-0547-8BE1-F4700A571DB2}"/>
              </a:ext>
            </a:extLst>
          </p:cNvPr>
          <p:cNvSpPr txBox="1"/>
          <p:nvPr/>
        </p:nvSpPr>
        <p:spPr>
          <a:xfrm>
            <a:off x="261273" y="430098"/>
            <a:ext cx="79189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an impact 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rest of society! </a:t>
            </a:r>
            <a:r>
              <a:rPr kumimoji="0" lang="en-SG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ROAD SAFETY!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153" name="Rectangle 141">
            <a:extLst>
              <a:ext uri="{FF2B5EF4-FFF2-40B4-BE49-F238E27FC236}">
                <a16:creationId xmlns:a16="http://schemas.microsoft.com/office/drawing/2014/main" id="{A8C25EF8-8377-B74E-AB57-4040588917AE}"/>
              </a:ext>
            </a:extLst>
          </p:cNvPr>
          <p:cNvSpPr/>
          <p:nvPr/>
        </p:nvSpPr>
        <p:spPr>
          <a:xfrm flipV="1">
            <a:off x="462980" y="1980579"/>
            <a:ext cx="3467670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A9B722C-351C-8F4F-BA13-F459CEFF5F74}"/>
              </a:ext>
            </a:extLst>
          </p:cNvPr>
          <p:cNvSpPr txBox="1"/>
          <p:nvPr/>
        </p:nvSpPr>
        <p:spPr>
          <a:xfrm>
            <a:off x="261273" y="2407704"/>
            <a:ext cx="75918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Drivers with mild-to-moderate visual field loss from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(compared with age-matched controls)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Impaired driving performance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Less safe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Significantly more problems with observation, </a:t>
            </a:r>
            <a:b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</a:br>
            <a:r>
              <a: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maintaining lane position and approach and planning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“…made significantly more errors at traffic light-controlled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and give-way (yield) intersections.”</a:t>
            </a: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A7065DBB-AAD4-5B47-991D-779E29F513C9}"/>
              </a:ext>
            </a:extLst>
          </p:cNvPr>
          <p:cNvSpPr/>
          <p:nvPr/>
        </p:nvSpPr>
        <p:spPr>
          <a:xfrm flipH="1">
            <a:off x="5572564" y="-1"/>
            <a:ext cx="6623697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 descr="Afbeelding met auto&#10;&#10;Automatisch gegenereerde beschrijving">
            <a:extLst>
              <a:ext uri="{FF2B5EF4-FFF2-40B4-BE49-F238E27FC236}">
                <a16:creationId xmlns:a16="http://schemas.microsoft.com/office/drawing/2014/main" id="{9CF152E9-DF37-454B-AF05-618FAE56D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297" r="54259"/>
          <a:stretch/>
        </p:blipFill>
        <p:spPr>
          <a:xfrm>
            <a:off x="6595127" y="4495159"/>
            <a:ext cx="5576824" cy="258567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CAE48124-58D0-8F43-A2EE-3697E64A3100}"/>
              </a:ext>
            </a:extLst>
          </p:cNvPr>
          <p:cNvSpPr txBox="1"/>
          <p:nvPr/>
        </p:nvSpPr>
        <p:spPr>
          <a:xfrm>
            <a:off x="9520518" y="2476953"/>
            <a:ext cx="2410209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“Importantly,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consequences of errors in these traffic situations are likely to involve multiple road users (vehicles and pedestrians) and have significant safety consequences.”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49C384A-3DF2-3249-B7F3-2FBE52E16F26}"/>
              </a:ext>
            </a:extLst>
          </p:cNvPr>
          <p:cNvSpPr txBox="1"/>
          <p:nvPr/>
        </p:nvSpPr>
        <p:spPr>
          <a:xfrm>
            <a:off x="261273" y="6303591"/>
            <a:ext cx="1176660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Wood JM, et al.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PLoS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One. 2016; 11(7): e0158318.</a:t>
            </a:r>
          </a:p>
        </p:txBody>
      </p:sp>
    </p:spTree>
    <p:extLst>
      <p:ext uri="{BB962C8B-B14F-4D97-AF65-F5344CB8AC3E}">
        <p14:creationId xmlns:p14="http://schemas.microsoft.com/office/powerpoint/2010/main" val="43139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44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4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44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4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3" grpId="0" animBg="1"/>
          <p:bldP spid="18" grpId="0"/>
          <p:bldP spid="19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2CFB3E-78A8-D615-968E-6FA9EE9FD480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1"/>
            <a:ext cx="12192000" cy="354628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4E5225-BDFD-49A5-94F8-69CAB2151F04}"/>
              </a:ext>
            </a:extLst>
          </p:cNvPr>
          <p:cNvSpPr/>
          <p:nvPr/>
        </p:nvSpPr>
        <p:spPr>
          <a:xfrm>
            <a:off x="317421" y="2399710"/>
            <a:ext cx="5528177" cy="354628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317421" y="288734"/>
            <a:ext cx="11508828" cy="1502396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an impact on the rest of society!</a:t>
            </a:r>
          </a:p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Economic burden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EFFF9B27-F36C-4347-836D-416E609262C6}"/>
              </a:ext>
            </a:extLst>
          </p:cNvPr>
          <p:cNvSpPr txBox="1"/>
          <p:nvPr/>
        </p:nvSpPr>
        <p:spPr>
          <a:xfrm>
            <a:off x="6526924" y="6387639"/>
            <a:ext cx="54805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Lee PP, et al. Arch </a:t>
            </a:r>
            <a:r>
              <a:rPr kumimoji="0" lang="en-SG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Ophthal</a:t>
            </a: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 2006; 124(1): 12-19.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261D5F6-9804-A64B-B28E-8A72EA3C0B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7856" y="2537856"/>
            <a:ext cx="5069382" cy="2182987"/>
          </a:xfrm>
          <a:prstGeom prst="rect">
            <a:avLst/>
          </a:prstGeom>
        </p:spPr>
      </p:pic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263D2923-5007-7543-BAFF-82E649BA6399}"/>
              </a:ext>
            </a:extLst>
          </p:cNvPr>
          <p:cNvSpPr/>
          <p:nvPr/>
        </p:nvSpPr>
        <p:spPr>
          <a:xfrm>
            <a:off x="6384267" y="2407661"/>
            <a:ext cx="5528177" cy="3538331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00FC059-1F31-1C42-A7A9-BF16360FBF7D}"/>
              </a:ext>
            </a:extLst>
          </p:cNvPr>
          <p:cNvSpPr txBox="1"/>
          <p:nvPr/>
        </p:nvSpPr>
        <p:spPr>
          <a:xfrm>
            <a:off x="6408059" y="3042800"/>
            <a:ext cx="5480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With increased disease severity,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financial burden of glaucoma increases.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CECB0E4-C96B-0F49-95AA-EA7B4F650142}"/>
              </a:ext>
            </a:extLst>
          </p:cNvPr>
          <p:cNvSpPr txBox="1"/>
          <p:nvPr/>
        </p:nvSpPr>
        <p:spPr>
          <a:xfrm>
            <a:off x="6428543" y="3822201"/>
            <a:ext cx="548059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1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BY HOW MUCH?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93880CA-C6BE-2549-AC3D-9FA53D6FD145}"/>
              </a:ext>
            </a:extLst>
          </p:cNvPr>
          <p:cNvSpPr txBox="1"/>
          <p:nvPr/>
        </p:nvSpPr>
        <p:spPr>
          <a:xfrm>
            <a:off x="6408059" y="4278812"/>
            <a:ext cx="54805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sng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4-fold increase</a:t>
            </a:r>
            <a:r>
              <a:rPr kumimoji="0" lang="en-SG" sz="17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in direct ophthalmology-related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700" b="1" i="0" u="none" strike="noStrike" kern="1200" cap="none" spc="0" normalizeH="0" baseline="0" noProof="0" dirty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costs from early to end-stage glaucoma </a:t>
            </a:r>
          </a:p>
        </p:txBody>
      </p:sp>
      <p:sp>
        <p:nvSpPr>
          <p:cNvPr id="5" name="Pijl omhoog en omlaag 4">
            <a:extLst>
              <a:ext uri="{FF2B5EF4-FFF2-40B4-BE49-F238E27FC236}">
                <a16:creationId xmlns:a16="http://schemas.microsoft.com/office/drawing/2014/main" id="{E7C885A4-6933-6846-9284-0D1C08DBFD8E}"/>
              </a:ext>
            </a:extLst>
          </p:cNvPr>
          <p:cNvSpPr/>
          <p:nvPr/>
        </p:nvSpPr>
        <p:spPr>
          <a:xfrm>
            <a:off x="4810540" y="3199782"/>
            <a:ext cx="143123" cy="1152939"/>
          </a:xfrm>
          <a:prstGeom prst="upDownArrow">
            <a:avLst/>
          </a:prstGeom>
          <a:solidFill>
            <a:srgbClr val="C4161C"/>
          </a:solidFill>
          <a:ln>
            <a:solidFill>
              <a:srgbClr val="C41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4D6BB6A4-B9DD-A44E-841D-5943B4311FF4}"/>
              </a:ext>
            </a:extLst>
          </p:cNvPr>
          <p:cNvGrpSpPr/>
          <p:nvPr/>
        </p:nvGrpSpPr>
        <p:grpSpPr>
          <a:xfrm>
            <a:off x="356727" y="4850296"/>
            <a:ext cx="5463929" cy="798180"/>
            <a:chOff x="356727" y="4850296"/>
            <a:chExt cx="5463929" cy="798180"/>
          </a:xfrm>
        </p:grpSpPr>
        <p:sp>
          <p:nvSpPr>
            <p:cNvPr id="17" name="Pijl links 16">
              <a:extLst>
                <a:ext uri="{FF2B5EF4-FFF2-40B4-BE49-F238E27FC236}">
                  <a16:creationId xmlns:a16="http://schemas.microsoft.com/office/drawing/2014/main" id="{C95DB415-B46B-6E49-91AC-CA922FC7E00E}"/>
                </a:ext>
              </a:extLst>
            </p:cNvPr>
            <p:cNvSpPr/>
            <p:nvPr/>
          </p:nvSpPr>
          <p:spPr>
            <a:xfrm>
              <a:off x="1081377" y="4850296"/>
              <a:ext cx="4222143" cy="254442"/>
            </a:xfrm>
            <a:prstGeom prst="rightArrow">
              <a:avLst/>
            </a:prstGeom>
            <a:solidFill>
              <a:srgbClr val="213F78"/>
            </a:solidFill>
            <a:ln>
              <a:solidFill>
                <a:srgbClr val="213F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06DF67A8-359B-A947-A91F-4279BE05119B}"/>
                </a:ext>
              </a:extLst>
            </p:cNvPr>
            <p:cNvSpPr txBox="1"/>
            <p:nvPr/>
          </p:nvSpPr>
          <p:spPr>
            <a:xfrm>
              <a:off x="356727" y="5048312"/>
              <a:ext cx="1948761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Asymptomatic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ocular hypertension 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Earliest glaucoma</a:t>
              </a:r>
            </a:p>
          </p:txBody>
        </p: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D87C7389-EB9D-2F4C-8324-355897C54D74}"/>
                </a:ext>
              </a:extLst>
            </p:cNvPr>
            <p:cNvSpPr txBox="1"/>
            <p:nvPr/>
          </p:nvSpPr>
          <p:spPr>
            <a:xfrm>
              <a:off x="2305488" y="5048312"/>
              <a:ext cx="194876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Advanced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213F78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</a:t>
              </a: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0D1A973C-74F6-4D4B-94C3-9E2B2661F7CA}"/>
                </a:ext>
              </a:extLst>
            </p:cNvPr>
            <p:cNvSpPr txBox="1"/>
            <p:nvPr/>
          </p:nvSpPr>
          <p:spPr>
            <a:xfrm>
              <a:off x="3871895" y="5048312"/>
              <a:ext cx="1948761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End-stage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glaucoma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100" b="1" i="1" u="none" strike="noStrike" kern="1200" cap="none" spc="0" normalizeH="0" baseline="0" noProof="0">
                  <a:ln>
                    <a:noFill/>
                  </a:ln>
                  <a:solidFill>
                    <a:srgbClr val="C4161C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(blindness)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867655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9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805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23" grpId="0"/>
          <p:bldP spid="11" grpId="0" animBg="1"/>
          <p:bldP spid="12" grpId="0"/>
          <p:bldP spid="13" grpId="0"/>
          <p:bldP spid="14" grpId="0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repeatCount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4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905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23" grpId="0"/>
          <p:bldP spid="18" grpId="0" animBg="1"/>
          <p:bldP spid="11" grpId="0" animBg="1"/>
          <p:bldP spid="12" grpId="0"/>
          <p:bldP spid="13" grpId="0"/>
          <p:bldP spid="14" grpId="0"/>
          <p:bldP spid="5" grpId="0" animBg="1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626CFF-2B13-4DE8-18DA-0B53F8C0C30B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1"/>
            <a:ext cx="12192000" cy="3546282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CE12648-D6B9-6F43-9123-112F2DEB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ECB7EC5-6407-4135-B578-AFEA27F03199}"/>
              </a:ext>
            </a:extLst>
          </p:cNvPr>
          <p:cNvSpPr txBox="1">
            <a:spLocks/>
          </p:cNvSpPr>
          <p:nvPr/>
        </p:nvSpPr>
        <p:spPr>
          <a:xfrm>
            <a:off x="317421" y="288734"/>
            <a:ext cx="11508828" cy="1502396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Glaucoma has an impact on the rest of society!</a:t>
            </a:r>
          </a:p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Economic burden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FFF9B27-F36C-4347-836D-416E609262C6}"/>
              </a:ext>
            </a:extLst>
          </p:cNvPr>
          <p:cNvSpPr txBox="1"/>
          <p:nvPr/>
        </p:nvSpPr>
        <p:spPr>
          <a:xfrm>
            <a:off x="6526924" y="6387639"/>
            <a:ext cx="54805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Varma R, et al. Am J Ophthalmology. 2011; 152(4): 515-522.</a:t>
            </a:r>
          </a:p>
        </p:txBody>
      </p:sp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263D2923-5007-7543-BAFF-82E649BA6399}"/>
              </a:ext>
            </a:extLst>
          </p:cNvPr>
          <p:cNvSpPr/>
          <p:nvPr/>
        </p:nvSpPr>
        <p:spPr>
          <a:xfrm>
            <a:off x="1177808" y="2407661"/>
            <a:ext cx="9788055" cy="3538331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355600" dir="5400000" sx="92000" sy="9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00FC059-1F31-1C42-A7A9-BF16360FBF7D}"/>
              </a:ext>
            </a:extLst>
          </p:cNvPr>
          <p:cNvSpPr txBox="1"/>
          <p:nvPr/>
        </p:nvSpPr>
        <p:spPr>
          <a:xfrm>
            <a:off x="1591081" y="2689097"/>
            <a:ext cx="89615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0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all glaucoma patients were treated,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0" i="0" u="none" strike="noStrike" kern="1200" cap="none" spc="0" normalizeH="0" baseline="0" noProof="0">
                <a:ln>
                  <a:noFill/>
                </a:ln>
                <a:solidFill>
                  <a:srgbClr val="213F7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the true societal costs would be…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CECB0E4-C96B-0F49-95AA-EA7B4F650142}"/>
              </a:ext>
            </a:extLst>
          </p:cNvPr>
          <p:cNvSpPr txBox="1"/>
          <p:nvPr/>
        </p:nvSpPr>
        <p:spPr>
          <a:xfrm>
            <a:off x="1448126" y="4010942"/>
            <a:ext cx="43295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U.S.A.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US $2.9 billion </a:t>
            </a: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2 million glaucoma patients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88C45FA3-E345-3247-82E9-52C4CD9BF284}"/>
              </a:ext>
            </a:extLst>
          </p:cNvPr>
          <p:cNvSpPr/>
          <p:nvPr/>
        </p:nvSpPr>
        <p:spPr>
          <a:xfrm>
            <a:off x="6047961" y="3876393"/>
            <a:ext cx="47748" cy="1796597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1F66DBB-69AE-9941-A00A-486FB9CDE090}"/>
              </a:ext>
            </a:extLst>
          </p:cNvPr>
          <p:cNvSpPr txBox="1"/>
          <p:nvPr/>
        </p:nvSpPr>
        <p:spPr>
          <a:xfrm>
            <a:off x="6366027" y="4005179"/>
            <a:ext cx="43295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Australia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Aus</a:t>
            </a:r>
            <a:r>
              <a:rPr kumimoji="0" lang="en-SG" sz="2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$144.2 million </a:t>
            </a:r>
            <a:r>
              <a:rPr kumimoji="0" lang="en-SG" sz="2800" b="0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for 300,000 glaucoma patients</a:t>
            </a:r>
          </a:p>
        </p:txBody>
      </p:sp>
    </p:spTree>
    <p:extLst>
      <p:ext uri="{BB962C8B-B14F-4D97-AF65-F5344CB8AC3E}">
        <p14:creationId xmlns:p14="http://schemas.microsoft.com/office/powerpoint/2010/main" val="2599862309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5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1" grpId="0" animBg="1"/>
          <p:bldP spid="12" grpId="0"/>
          <p:bldP spid="13" grpId="0"/>
          <p:bldP spid="20" grpId="0" animBg="1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2550"/>
                                </p:stCondLst>
                                <p:childTnLst>
                                  <p:par>
                                    <p:cTn id="2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900" decel="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1" grpId="0" animBg="1"/>
          <p:bldP spid="12" grpId="0"/>
          <p:bldP spid="13" grpId="0"/>
          <p:bldP spid="20" grpId="0" animBg="1"/>
          <p:bldP spid="21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3A7F02-EAA7-4EA5-126E-4E905821D5E5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161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8E7B872-0538-DE49-B6D5-82C0438CB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36" t="24946" r="23145" b="23441"/>
          <a:stretch/>
        </p:blipFill>
        <p:spPr>
          <a:xfrm>
            <a:off x="3161344" y="3300926"/>
            <a:ext cx="5171768" cy="3007814"/>
          </a:xfrm>
          <a:prstGeom prst="rect">
            <a:avLst/>
          </a:prstGeom>
        </p:spPr>
      </p:pic>
      <p:sp>
        <p:nvSpPr>
          <p:cNvPr id="13" name="Kruis 12">
            <a:extLst>
              <a:ext uri="{FF2B5EF4-FFF2-40B4-BE49-F238E27FC236}">
                <a16:creationId xmlns:a16="http://schemas.microsoft.com/office/drawing/2014/main" id="{C106CF48-549D-5F4A-AA07-A909FE8FAFD3}"/>
              </a:ext>
            </a:extLst>
          </p:cNvPr>
          <p:cNvSpPr/>
          <p:nvPr/>
        </p:nvSpPr>
        <p:spPr>
          <a:xfrm rot="2646083">
            <a:off x="4817623" y="3766724"/>
            <a:ext cx="2333554" cy="2333554"/>
          </a:xfrm>
          <a:prstGeom prst="plus">
            <a:avLst>
              <a:gd name="adj" fmla="val 39240"/>
            </a:avLst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683FC31-2CA1-A541-BA19-EE7289A6F594}"/>
              </a:ext>
            </a:extLst>
          </p:cNvPr>
          <p:cNvSpPr txBox="1">
            <a:spLocks/>
          </p:cNvSpPr>
          <p:nvPr/>
        </p:nvSpPr>
        <p:spPr>
          <a:xfrm>
            <a:off x="341586" y="549260"/>
            <a:ext cx="11508828" cy="1502396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Fortunately,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blindness is preventable </a:t>
            </a:r>
          </a:p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if glaucoma is detected and treated earlier </a:t>
            </a:r>
          </a:p>
        </p:txBody>
      </p:sp>
    </p:spTree>
    <p:extLst>
      <p:ext uri="{BB962C8B-B14F-4D97-AF65-F5344CB8AC3E}">
        <p14:creationId xmlns:p14="http://schemas.microsoft.com/office/powerpoint/2010/main" val="19276617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repeatCount="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8DFA23-902B-7E3C-DA66-FC9970C7930D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27AE2B1-BABB-D44E-9695-39BF54D7D174}"/>
              </a:ext>
            </a:extLst>
          </p:cNvPr>
          <p:cNvSpPr txBox="1">
            <a:spLocks/>
          </p:cNvSpPr>
          <p:nvPr/>
        </p:nvSpPr>
        <p:spPr>
          <a:xfrm>
            <a:off x="325227" y="478294"/>
            <a:ext cx="6903904" cy="66105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Getting tested is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important!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18C4B-B171-0B64-25BA-00E1F40CD7F3}"/>
              </a:ext>
            </a:extLst>
          </p:cNvPr>
          <p:cNvSpPr txBox="1"/>
          <p:nvPr/>
        </p:nvSpPr>
        <p:spPr>
          <a:xfrm>
            <a:off x="1040750" y="1596657"/>
            <a:ext cx="507344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Source Sans Pro"/>
                <a:cs typeface="Calibri"/>
              </a:rPr>
              <a:t>Visit your Ophthalmologist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01C899D4-6BD5-B49D-A912-1794A8B5E738}"/>
              </a:ext>
            </a:extLst>
          </p:cNvPr>
          <p:cNvSpPr/>
          <p:nvPr/>
        </p:nvSpPr>
        <p:spPr>
          <a:xfrm>
            <a:off x="105579" y="4190999"/>
            <a:ext cx="5701228" cy="2249277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So, get tested! If you have glaucoma, is best to detect it as early as possible.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ource Sans Pro"/>
                <a:ea typeface="Calibri" panose="020F0502020204030204"/>
                <a:cs typeface="Calibri" panose="020F0502020204030204"/>
              </a:rPr>
              <a:t>There are available treatments to control the disease and prevent further damage!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08B0004D-E8FB-128A-C441-7F523D3B7026}"/>
              </a:ext>
            </a:extLst>
          </p:cNvPr>
          <p:cNvSpPr/>
          <p:nvPr/>
        </p:nvSpPr>
        <p:spPr>
          <a:xfrm rot="1140000">
            <a:off x="2980652" y="2832714"/>
            <a:ext cx="3556177" cy="970963"/>
          </a:xfrm>
          <a:prstGeom prst="curvedUpArrow">
            <a:avLst>
              <a:gd name="adj1" fmla="val 25000"/>
              <a:gd name="adj2" fmla="val 50000"/>
              <a:gd name="adj3" fmla="val 2825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82183D23-9D91-CA72-4CAB-E31A37698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5" t="27384" r="30565" b="17420"/>
          <a:stretch/>
        </p:blipFill>
        <p:spPr>
          <a:xfrm>
            <a:off x="6616375" y="621274"/>
            <a:ext cx="5073445" cy="30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85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" grpId="0"/>
      <p:bldP spid="5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EF1A38-E474-7306-3D08-F0333C01CE71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2F161A-CE4C-443B-9225-59628C58D6C8}"/>
              </a:ext>
            </a:extLst>
          </p:cNvPr>
          <p:cNvSpPr/>
          <p:nvPr/>
        </p:nvSpPr>
        <p:spPr>
          <a:xfrm>
            <a:off x="0" y="0"/>
            <a:ext cx="12192000" cy="1923246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6E95B2D-E862-7744-940B-7CB48E0CD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DDBE89BC-85A2-2E48-9637-102A2920484D}"/>
              </a:ext>
            </a:extLst>
          </p:cNvPr>
          <p:cNvSpPr txBox="1"/>
          <p:nvPr/>
        </p:nvSpPr>
        <p:spPr>
          <a:xfrm>
            <a:off x="-347069" y="238461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What can be done </a:t>
            </a:r>
            <a:r>
              <a:rPr kumimoji="0" lang="en-SG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to relieve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global burden imposed by glaucoma? 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7FA3AB2-B6E1-B246-B8D4-87F2DC9C6758}"/>
              </a:ext>
            </a:extLst>
          </p:cNvPr>
          <p:cNvSpPr/>
          <p:nvPr/>
        </p:nvSpPr>
        <p:spPr>
          <a:xfrm flipV="1">
            <a:off x="3587750" y="1609478"/>
            <a:ext cx="3975614" cy="46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Afbeelding 6" descr="Afbeelding met paraplu, open, plant&#10;&#10;Automatisch gegenereerde beschrijving">
            <a:extLst>
              <a:ext uri="{FF2B5EF4-FFF2-40B4-BE49-F238E27FC236}">
                <a16:creationId xmlns:a16="http://schemas.microsoft.com/office/drawing/2014/main" id="{5865519F-16C4-F24B-ACAF-194FBED41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427" y="306572"/>
            <a:ext cx="1201402" cy="118868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grpSp>
        <p:nvGrpSpPr>
          <p:cNvPr id="48" name="Groep 47">
            <a:extLst>
              <a:ext uri="{FF2B5EF4-FFF2-40B4-BE49-F238E27FC236}">
                <a16:creationId xmlns:a16="http://schemas.microsoft.com/office/drawing/2014/main" id="{4E5CDDE5-2EBB-0D42-BBD0-AA254C09E9EF}"/>
              </a:ext>
            </a:extLst>
          </p:cNvPr>
          <p:cNvGrpSpPr/>
          <p:nvPr/>
        </p:nvGrpSpPr>
        <p:grpSpPr>
          <a:xfrm>
            <a:off x="487235" y="2126241"/>
            <a:ext cx="11293173" cy="584775"/>
            <a:chOff x="487235" y="2126241"/>
            <a:chExt cx="11293173" cy="584775"/>
          </a:xfrm>
        </p:grpSpPr>
        <p:sp>
          <p:nvSpPr>
            <p:cNvPr id="43" name="Afgeronde rechthoek 42">
              <a:extLst>
                <a:ext uri="{FF2B5EF4-FFF2-40B4-BE49-F238E27FC236}">
                  <a16:creationId xmlns:a16="http://schemas.microsoft.com/office/drawing/2014/main" id="{07621FC7-F535-ED44-BA18-ACC59226BEF8}"/>
                </a:ext>
              </a:extLst>
            </p:cNvPr>
            <p:cNvSpPr/>
            <p:nvPr/>
          </p:nvSpPr>
          <p:spPr>
            <a:xfrm>
              <a:off x="487235" y="2194234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BE9D8DAF-E3A6-944F-97C3-B7B120CE6BE6}"/>
                </a:ext>
              </a:extLst>
            </p:cNvPr>
            <p:cNvSpPr txBox="1"/>
            <p:nvPr/>
          </p:nvSpPr>
          <p:spPr>
            <a:xfrm>
              <a:off x="553021" y="212624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1.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7C8783D2-45DE-C949-A665-41239EC7B201}"/>
                </a:ext>
              </a:extLst>
            </p:cNvPr>
            <p:cNvSpPr txBox="1"/>
            <p:nvPr/>
          </p:nvSpPr>
          <p:spPr>
            <a:xfrm>
              <a:off x="1046219" y="2254352"/>
              <a:ext cx="84982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Optimize detection / screening protocols. GET TESTED!!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ep 49">
            <a:extLst>
              <a:ext uri="{FF2B5EF4-FFF2-40B4-BE49-F238E27FC236}">
                <a16:creationId xmlns:a16="http://schemas.microsoft.com/office/drawing/2014/main" id="{1F21D324-ADF0-C743-A0E9-F93D01558B85}"/>
              </a:ext>
            </a:extLst>
          </p:cNvPr>
          <p:cNvGrpSpPr/>
          <p:nvPr/>
        </p:nvGrpSpPr>
        <p:grpSpPr>
          <a:xfrm>
            <a:off x="7195063" y="3525060"/>
            <a:ext cx="4565322" cy="326101"/>
            <a:chOff x="7195063" y="3525060"/>
            <a:chExt cx="4565322" cy="326101"/>
          </a:xfrm>
        </p:grpSpPr>
        <p:sp>
          <p:nvSpPr>
            <p:cNvPr id="38" name="Afgeronde rechthoek 37">
              <a:extLst>
                <a:ext uri="{FF2B5EF4-FFF2-40B4-BE49-F238E27FC236}">
                  <a16:creationId xmlns:a16="http://schemas.microsoft.com/office/drawing/2014/main" id="{C82A0A80-20A4-EB42-BFD9-10D28BF97937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Groep 38">
              <a:extLst>
                <a:ext uri="{FF2B5EF4-FFF2-40B4-BE49-F238E27FC236}">
                  <a16:creationId xmlns:a16="http://schemas.microsoft.com/office/drawing/2014/main" id="{EC8DF1CC-211E-8C4F-8489-AB08E08D6908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015BFABD-A2D4-3B4D-9CED-990CFC021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45">
                <a:extLst>
                  <a:ext uri="{FF2B5EF4-FFF2-40B4-BE49-F238E27FC236}">
                    <a16:creationId xmlns:a16="http://schemas.microsoft.com/office/drawing/2014/main" id="{F8091152-4BD4-5549-8C97-1B85C07DB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41DF3ED4-2729-9F43-AA59-7A6211249BF7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Prevent / reduce vision loss from glaucoma</a:t>
              </a:r>
            </a:p>
          </p:txBody>
        </p:sp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3E1F8651-E21F-B54C-913C-2A76251BDBBE}"/>
              </a:ext>
            </a:extLst>
          </p:cNvPr>
          <p:cNvGrpSpPr/>
          <p:nvPr/>
        </p:nvGrpSpPr>
        <p:grpSpPr>
          <a:xfrm>
            <a:off x="7195064" y="3215874"/>
            <a:ext cx="368300" cy="635289"/>
            <a:chOff x="7195064" y="3215874"/>
            <a:chExt cx="368300" cy="635289"/>
          </a:xfrm>
        </p:grpSpPr>
        <p:sp>
          <p:nvSpPr>
            <p:cNvPr id="37" name="Afgeronde rechthoek 36">
              <a:extLst>
                <a:ext uri="{FF2B5EF4-FFF2-40B4-BE49-F238E27FC236}">
                  <a16:creationId xmlns:a16="http://schemas.microsoft.com/office/drawing/2014/main" id="{C8F0970C-48E9-3C4C-BBC9-591774FABB18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8CEEE64E-61F3-BA40-886D-E1CD0088AC03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30" name="Freeform 45">
                <a:extLst>
                  <a:ext uri="{FF2B5EF4-FFF2-40B4-BE49-F238E27FC236}">
                    <a16:creationId xmlns:a16="http://schemas.microsoft.com/office/drawing/2014/main" id="{2F997F24-B25E-5144-B2BC-0047F673F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45">
                <a:extLst>
                  <a:ext uri="{FF2B5EF4-FFF2-40B4-BE49-F238E27FC236}">
                    <a16:creationId xmlns:a16="http://schemas.microsoft.com/office/drawing/2014/main" id="{2B3CE926-0723-E14A-B8D4-0F99DA730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0D924C22-4460-064B-B57C-32ECD81E8AA1}"/>
              </a:ext>
            </a:extLst>
          </p:cNvPr>
          <p:cNvGrpSpPr/>
          <p:nvPr/>
        </p:nvGrpSpPr>
        <p:grpSpPr>
          <a:xfrm>
            <a:off x="467212" y="2813711"/>
            <a:ext cx="11377719" cy="584775"/>
            <a:chOff x="467212" y="2813711"/>
            <a:chExt cx="11377719" cy="584775"/>
          </a:xfrm>
        </p:grpSpPr>
        <p:sp>
          <p:nvSpPr>
            <p:cNvPr id="34" name="Afgeronde rechthoek 33">
              <a:extLst>
                <a:ext uri="{FF2B5EF4-FFF2-40B4-BE49-F238E27FC236}">
                  <a16:creationId xmlns:a16="http://schemas.microsoft.com/office/drawing/2014/main" id="{0B113FB1-5887-B645-938F-ED95C9056ABA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74B47D22-C699-4845-97C7-059090EC92C2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2.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445D7C2A-FBBF-9E4C-804C-FB05987ADFBA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Implementation of cost-effective screening programs in all regions of the world, especially developing regions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5971D196-4E3C-C946-8064-0072B5C05758}"/>
              </a:ext>
            </a:extLst>
          </p:cNvPr>
          <p:cNvGrpSpPr/>
          <p:nvPr/>
        </p:nvGrpSpPr>
        <p:grpSpPr>
          <a:xfrm>
            <a:off x="7215086" y="4786529"/>
            <a:ext cx="4565322" cy="326101"/>
            <a:chOff x="7195063" y="3525060"/>
            <a:chExt cx="4565322" cy="326101"/>
          </a:xfrm>
        </p:grpSpPr>
        <p:sp>
          <p:nvSpPr>
            <p:cNvPr id="52" name="Afgeronde rechthoek 51">
              <a:extLst>
                <a:ext uri="{FF2B5EF4-FFF2-40B4-BE49-F238E27FC236}">
                  <a16:creationId xmlns:a16="http://schemas.microsoft.com/office/drawing/2014/main" id="{C29056AC-070F-2D4D-A3F2-811CAF247917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48A96F94-AAE4-5344-A2F9-E1E3ED38FA39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id="{0CEAFD98-7319-E44F-8F14-2A008B923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 45">
                <a:extLst>
                  <a:ext uri="{FF2B5EF4-FFF2-40B4-BE49-F238E27FC236}">
                    <a16:creationId xmlns:a16="http://schemas.microsoft.com/office/drawing/2014/main" id="{E3671818-CFCB-4D46-9289-776D639DB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Tekstvak 53">
              <a:extLst>
                <a:ext uri="{FF2B5EF4-FFF2-40B4-BE49-F238E27FC236}">
                  <a16:creationId xmlns:a16="http://schemas.microsoft.com/office/drawing/2014/main" id="{902D60E9-3FD2-4347-97C3-67D149CCDA4D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Minimise / stop glaucoma progression</a:t>
              </a:r>
            </a:p>
          </p:txBody>
        </p:sp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FBB89090-D12C-A149-9CEB-05D07E0621DD}"/>
              </a:ext>
            </a:extLst>
          </p:cNvPr>
          <p:cNvGrpSpPr/>
          <p:nvPr/>
        </p:nvGrpSpPr>
        <p:grpSpPr>
          <a:xfrm>
            <a:off x="7215087" y="4477343"/>
            <a:ext cx="368300" cy="635289"/>
            <a:chOff x="7195064" y="3215874"/>
            <a:chExt cx="368300" cy="635289"/>
          </a:xfrm>
        </p:grpSpPr>
        <p:sp>
          <p:nvSpPr>
            <p:cNvPr id="58" name="Afgeronde rechthoek 57">
              <a:extLst>
                <a:ext uri="{FF2B5EF4-FFF2-40B4-BE49-F238E27FC236}">
                  <a16:creationId xmlns:a16="http://schemas.microsoft.com/office/drawing/2014/main" id="{2AB16C66-AE64-1044-A785-033A04B03817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9" name="Groep 58">
              <a:extLst>
                <a:ext uri="{FF2B5EF4-FFF2-40B4-BE49-F238E27FC236}">
                  <a16:creationId xmlns:a16="http://schemas.microsoft.com/office/drawing/2014/main" id="{B43DA527-C20A-E34D-AAA0-73842067EEC0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60" name="Freeform 45">
                <a:extLst>
                  <a:ext uri="{FF2B5EF4-FFF2-40B4-BE49-F238E27FC236}">
                    <a16:creationId xmlns:a16="http://schemas.microsoft.com/office/drawing/2014/main" id="{CD9B1445-85B0-CD49-BE80-FDA444D09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28150392-2396-6840-89EC-7FC41F71E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0EA6E17B-9C4A-AE42-9003-3648BD67013B}"/>
              </a:ext>
            </a:extLst>
          </p:cNvPr>
          <p:cNvGrpSpPr/>
          <p:nvPr/>
        </p:nvGrpSpPr>
        <p:grpSpPr>
          <a:xfrm>
            <a:off x="487235" y="4075180"/>
            <a:ext cx="11377719" cy="584775"/>
            <a:chOff x="467212" y="2813711"/>
            <a:chExt cx="11377719" cy="584775"/>
          </a:xfrm>
        </p:grpSpPr>
        <p:sp>
          <p:nvSpPr>
            <p:cNvPr id="63" name="Afgeronde rechthoek 62">
              <a:extLst>
                <a:ext uri="{FF2B5EF4-FFF2-40B4-BE49-F238E27FC236}">
                  <a16:creationId xmlns:a16="http://schemas.microsoft.com/office/drawing/2014/main" id="{5A765FBD-589A-8644-A990-21E38C7473AA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kstvak 63">
              <a:extLst>
                <a:ext uri="{FF2B5EF4-FFF2-40B4-BE49-F238E27FC236}">
                  <a16:creationId xmlns:a16="http://schemas.microsoft.com/office/drawing/2014/main" id="{BF0D1C2E-739E-FE41-9C18-7A7782BCAE0E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3.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65" name="Tekstvak 64">
              <a:extLst>
                <a:ext uri="{FF2B5EF4-FFF2-40B4-BE49-F238E27FC236}">
                  <a16:creationId xmlns:a16="http://schemas.microsoft.com/office/drawing/2014/main" id="{64E61BD3-3E2E-DD4B-B212-208BBC1D3F26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Optimise glaucoma treatment options </a:t>
              </a:r>
              <a:r>
                <a:rPr kumimoji="0" lang="en-SG" sz="1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(medications, laser, surgery)</a:t>
              </a:r>
            </a:p>
          </p:txBody>
        </p: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80F378DE-0DD8-0746-BA2D-13C168F2DA99}"/>
              </a:ext>
            </a:extLst>
          </p:cNvPr>
          <p:cNvGrpSpPr/>
          <p:nvPr/>
        </p:nvGrpSpPr>
        <p:grpSpPr>
          <a:xfrm>
            <a:off x="7255132" y="6021302"/>
            <a:ext cx="4565322" cy="326101"/>
            <a:chOff x="7195063" y="3525060"/>
            <a:chExt cx="4565322" cy="326101"/>
          </a:xfrm>
        </p:grpSpPr>
        <p:sp>
          <p:nvSpPr>
            <p:cNvPr id="67" name="Afgeronde rechthoek 66">
              <a:extLst>
                <a:ext uri="{FF2B5EF4-FFF2-40B4-BE49-F238E27FC236}">
                  <a16:creationId xmlns:a16="http://schemas.microsoft.com/office/drawing/2014/main" id="{4F107509-8188-B940-8C97-07DACDB7006D}"/>
                </a:ext>
              </a:extLst>
            </p:cNvPr>
            <p:cNvSpPr/>
            <p:nvPr/>
          </p:nvSpPr>
          <p:spPr>
            <a:xfrm>
              <a:off x="7195063" y="3525060"/>
              <a:ext cx="4565322" cy="326101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roep 67">
              <a:extLst>
                <a:ext uri="{FF2B5EF4-FFF2-40B4-BE49-F238E27FC236}">
                  <a16:creationId xmlns:a16="http://schemas.microsoft.com/office/drawing/2014/main" id="{6EA84D48-DBF9-5642-AB8F-1FC4249A369F}"/>
                </a:ext>
              </a:extLst>
            </p:cNvPr>
            <p:cNvGrpSpPr/>
            <p:nvPr/>
          </p:nvGrpSpPr>
          <p:grpSpPr>
            <a:xfrm>
              <a:off x="7563537" y="3608048"/>
              <a:ext cx="188757" cy="184848"/>
              <a:chOff x="3140627" y="4658734"/>
              <a:chExt cx="343438" cy="336325"/>
            </a:xfrm>
          </p:grpSpPr>
          <p:sp>
            <p:nvSpPr>
              <p:cNvPr id="70" name="Freeform 45">
                <a:extLst>
                  <a:ext uri="{FF2B5EF4-FFF2-40B4-BE49-F238E27FC236}">
                    <a16:creationId xmlns:a16="http://schemas.microsoft.com/office/drawing/2014/main" id="{F7E43278-2D7B-3343-94E8-808FCFC7C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 45">
                <a:extLst>
                  <a:ext uri="{FF2B5EF4-FFF2-40B4-BE49-F238E27FC236}">
                    <a16:creationId xmlns:a16="http://schemas.microsoft.com/office/drawing/2014/main" id="{3CE7A6FA-B48F-C049-9F36-6E553D04B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9" name="Tekstvak 68">
              <a:extLst>
                <a:ext uri="{FF2B5EF4-FFF2-40B4-BE49-F238E27FC236}">
                  <a16:creationId xmlns:a16="http://schemas.microsoft.com/office/drawing/2014/main" id="{CADF631E-8BB9-B749-9329-ADB5128E4F1D}"/>
                </a:ext>
              </a:extLst>
            </p:cNvPr>
            <p:cNvSpPr txBox="1"/>
            <p:nvPr/>
          </p:nvSpPr>
          <p:spPr>
            <a:xfrm>
              <a:off x="7760722" y="3533518"/>
              <a:ext cx="3999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Reverse the ‘irreversible’ vision loss from glaucoma</a:t>
              </a:r>
            </a:p>
          </p:txBody>
        </p: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C88D892C-859F-E748-A956-3BFD7940AE61}"/>
              </a:ext>
            </a:extLst>
          </p:cNvPr>
          <p:cNvGrpSpPr/>
          <p:nvPr/>
        </p:nvGrpSpPr>
        <p:grpSpPr>
          <a:xfrm>
            <a:off x="7255133" y="5712116"/>
            <a:ext cx="368300" cy="635289"/>
            <a:chOff x="7195064" y="3215874"/>
            <a:chExt cx="368300" cy="635289"/>
          </a:xfrm>
        </p:grpSpPr>
        <p:sp>
          <p:nvSpPr>
            <p:cNvPr id="73" name="Afgeronde rechthoek 72">
              <a:extLst>
                <a:ext uri="{FF2B5EF4-FFF2-40B4-BE49-F238E27FC236}">
                  <a16:creationId xmlns:a16="http://schemas.microsoft.com/office/drawing/2014/main" id="{ECC7AD4D-BCF6-3749-B876-C38261C56C5E}"/>
                </a:ext>
              </a:extLst>
            </p:cNvPr>
            <p:cNvSpPr/>
            <p:nvPr/>
          </p:nvSpPr>
          <p:spPr>
            <a:xfrm>
              <a:off x="7195064" y="3215874"/>
              <a:ext cx="368300" cy="635289"/>
            </a:xfrm>
            <a:prstGeom prst="roundRect">
              <a:avLst/>
            </a:pr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4" name="Groep 73">
              <a:extLst>
                <a:ext uri="{FF2B5EF4-FFF2-40B4-BE49-F238E27FC236}">
                  <a16:creationId xmlns:a16="http://schemas.microsoft.com/office/drawing/2014/main" id="{721D6546-171E-1242-AB5D-24B9C6275AE0}"/>
                </a:ext>
              </a:extLst>
            </p:cNvPr>
            <p:cNvGrpSpPr/>
            <p:nvPr/>
          </p:nvGrpSpPr>
          <p:grpSpPr>
            <a:xfrm rot="5400000">
              <a:off x="7284231" y="3467468"/>
              <a:ext cx="188757" cy="184848"/>
              <a:chOff x="3140627" y="4658734"/>
              <a:chExt cx="343438" cy="336325"/>
            </a:xfrm>
          </p:grpSpPr>
          <p:sp>
            <p:nvSpPr>
              <p:cNvPr id="75" name="Freeform 45">
                <a:extLst>
                  <a:ext uri="{FF2B5EF4-FFF2-40B4-BE49-F238E27FC236}">
                    <a16:creationId xmlns:a16="http://schemas.microsoft.com/office/drawing/2014/main" id="{A2488739-E1AF-A144-AEFC-425D6804A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627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45">
                <a:extLst>
                  <a:ext uri="{FF2B5EF4-FFF2-40B4-BE49-F238E27FC236}">
                    <a16:creationId xmlns:a16="http://schemas.microsoft.com/office/drawing/2014/main" id="{DA8B7CD3-F814-704A-B669-DD32923BD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140" y="4658734"/>
                <a:ext cx="189925" cy="336325"/>
              </a:xfrm>
              <a:custGeom>
                <a:avLst/>
                <a:gdLst>
                  <a:gd name="T0" fmla="*/ 6350 w 96"/>
                  <a:gd name="T1" fmla="*/ 33734 h 168"/>
                  <a:gd name="T2" fmla="*/ 106363 w 96"/>
                  <a:gd name="T3" fmla="*/ 134938 h 168"/>
                  <a:gd name="T4" fmla="*/ 4763 w 96"/>
                  <a:gd name="T5" fmla="*/ 237747 h 168"/>
                  <a:gd name="T6" fmla="*/ 4763 w 96"/>
                  <a:gd name="T7" fmla="*/ 237747 h 168"/>
                  <a:gd name="T8" fmla="*/ 0 w 96"/>
                  <a:gd name="T9" fmla="*/ 250598 h 168"/>
                  <a:gd name="T10" fmla="*/ 19050 w 96"/>
                  <a:gd name="T11" fmla="*/ 269875 h 168"/>
                  <a:gd name="T12" fmla="*/ 31750 w 96"/>
                  <a:gd name="T13" fmla="*/ 265056 h 168"/>
                  <a:gd name="T14" fmla="*/ 31750 w 96"/>
                  <a:gd name="T15" fmla="*/ 265056 h 168"/>
                  <a:gd name="T16" fmla="*/ 146050 w 96"/>
                  <a:gd name="T17" fmla="*/ 149395 h 168"/>
                  <a:gd name="T18" fmla="*/ 146050 w 96"/>
                  <a:gd name="T19" fmla="*/ 149395 h 168"/>
                  <a:gd name="T20" fmla="*/ 152400 w 96"/>
                  <a:gd name="T21" fmla="*/ 134938 h 168"/>
                  <a:gd name="T22" fmla="*/ 152400 w 96"/>
                  <a:gd name="T23" fmla="*/ 134938 h 168"/>
                  <a:gd name="T24" fmla="*/ 152400 w 96"/>
                  <a:gd name="T25" fmla="*/ 134938 h 168"/>
                  <a:gd name="T26" fmla="*/ 146050 w 96"/>
                  <a:gd name="T27" fmla="*/ 120480 h 168"/>
                  <a:gd name="T28" fmla="*/ 146050 w 96"/>
                  <a:gd name="T29" fmla="*/ 120480 h 168"/>
                  <a:gd name="T30" fmla="*/ 31750 w 96"/>
                  <a:gd name="T31" fmla="*/ 4819 h 168"/>
                  <a:gd name="T32" fmla="*/ 31750 w 96"/>
                  <a:gd name="T33" fmla="*/ 4819 h 168"/>
                  <a:gd name="T34" fmla="*/ 19050 w 96"/>
                  <a:gd name="T35" fmla="*/ 0 h 168"/>
                  <a:gd name="T36" fmla="*/ 0 w 96"/>
                  <a:gd name="T37" fmla="*/ 19277 h 168"/>
                  <a:gd name="T38" fmla="*/ 6350 w 96"/>
                  <a:gd name="T39" fmla="*/ 33734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ADC6B9D3-552E-CF45-8820-736DD5AD204F}"/>
              </a:ext>
            </a:extLst>
          </p:cNvPr>
          <p:cNvGrpSpPr/>
          <p:nvPr/>
        </p:nvGrpSpPr>
        <p:grpSpPr>
          <a:xfrm>
            <a:off x="467212" y="5248095"/>
            <a:ext cx="11377719" cy="584775"/>
            <a:chOff x="467212" y="2813711"/>
            <a:chExt cx="11377719" cy="584775"/>
          </a:xfrm>
        </p:grpSpPr>
        <p:sp>
          <p:nvSpPr>
            <p:cNvPr id="78" name="Afgeronde rechthoek 77">
              <a:extLst>
                <a:ext uri="{FF2B5EF4-FFF2-40B4-BE49-F238E27FC236}">
                  <a16:creationId xmlns:a16="http://schemas.microsoft.com/office/drawing/2014/main" id="{510AC0CD-B416-2A48-B37A-3E56A487E554}"/>
                </a:ext>
              </a:extLst>
            </p:cNvPr>
            <p:cNvSpPr/>
            <p:nvPr/>
          </p:nvSpPr>
          <p:spPr>
            <a:xfrm>
              <a:off x="467212" y="2881705"/>
              <a:ext cx="11293173" cy="470341"/>
            </a:xfrm>
            <a:prstGeom prst="roundRect">
              <a:avLst/>
            </a:prstGeom>
            <a:solidFill>
              <a:srgbClr val="213F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D0B80BCC-C946-2B42-9763-8EB1648ED9B9}"/>
                </a:ext>
              </a:extLst>
            </p:cNvPr>
            <p:cNvSpPr txBox="1"/>
            <p:nvPr/>
          </p:nvSpPr>
          <p:spPr>
            <a:xfrm>
              <a:off x="553021" y="2813711"/>
              <a:ext cx="6340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4. </a:t>
              </a:r>
              <a:endParaRPr kumimoji="0" lang="en-SG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8521E860-D009-1541-A18F-B862B7D76756}"/>
                </a:ext>
              </a:extLst>
            </p:cNvPr>
            <p:cNvSpPr txBox="1"/>
            <p:nvPr/>
          </p:nvSpPr>
          <p:spPr>
            <a:xfrm>
              <a:off x="1046219" y="2941822"/>
              <a:ext cx="107987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Develop new therapeutics </a:t>
              </a:r>
              <a:r>
                <a:rPr kumimoji="0" lang="en-SG" sz="1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(</a:t>
              </a:r>
              <a:r>
                <a:rPr kumimoji="0" lang="en-SG" sz="1800" b="0" i="1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eg.</a:t>
              </a:r>
              <a:r>
                <a:rPr kumimoji="0" lang="en-SG" sz="1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 stem cell research)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92379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6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6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6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6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6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6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600"/>
                                </p:stCondLst>
                                <p:childTnLst>
                                  <p:par>
                                    <p:cTn id="5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6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6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4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4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16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4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6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4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6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6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6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4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600"/>
                                </p:stCondLst>
                                <p:childTnLst>
                                  <p:par>
                                    <p:cTn id="5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6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4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5" grpId="0"/>
          <p:bldP spid="17" grpId="0" animBg="1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CD449-1AB1-6950-6287-72E5A4DDF14E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E4E60CC-EAC0-A440-B669-4CD3C7209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1" name="Freeform: Shape 5">
            <a:extLst>
              <a:ext uri="{FF2B5EF4-FFF2-40B4-BE49-F238E27FC236}">
                <a16:creationId xmlns:a16="http://schemas.microsoft.com/office/drawing/2014/main" id="{31298187-C00A-AD48-B7A8-E69AB5B2664B}"/>
              </a:ext>
            </a:extLst>
          </p:cNvPr>
          <p:cNvSpPr/>
          <p:nvPr/>
        </p:nvSpPr>
        <p:spPr>
          <a:xfrm>
            <a:off x="0" y="1762055"/>
            <a:ext cx="12192000" cy="5095945"/>
          </a:xfrm>
          <a:custGeom>
            <a:avLst/>
            <a:gdLst>
              <a:gd name="connsiteX0" fmla="*/ 0 w 12192000"/>
              <a:gd name="connsiteY0" fmla="*/ 0 h 3904343"/>
              <a:gd name="connsiteX1" fmla="*/ 12192000 w 12192000"/>
              <a:gd name="connsiteY1" fmla="*/ 0 h 3904343"/>
              <a:gd name="connsiteX2" fmla="*/ 12192000 w 12192000"/>
              <a:gd name="connsiteY2" fmla="*/ 3904343 h 3904343"/>
              <a:gd name="connsiteX3" fmla="*/ 0 w 12192000"/>
              <a:gd name="connsiteY3" fmla="*/ 3904343 h 390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904343">
                <a:moveTo>
                  <a:pt x="0" y="0"/>
                </a:moveTo>
                <a:lnTo>
                  <a:pt x="12192000" y="0"/>
                </a:lnTo>
                <a:lnTo>
                  <a:pt x="12192000" y="3904343"/>
                </a:lnTo>
                <a:lnTo>
                  <a:pt x="0" y="3904343"/>
                </a:lnTo>
                <a:close/>
              </a:path>
            </a:pathLst>
          </a:cu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" name="Afbeelding 81">
            <a:extLst>
              <a:ext uri="{FF2B5EF4-FFF2-40B4-BE49-F238E27FC236}">
                <a16:creationId xmlns:a16="http://schemas.microsoft.com/office/drawing/2014/main" id="{BE6103DB-EEE0-1644-BFF9-A4CD8F6E94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778" y="6164316"/>
            <a:ext cx="1375816" cy="446647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927D1877-28B0-6C49-AAF8-BA1CAC28058D}"/>
              </a:ext>
            </a:extLst>
          </p:cNvPr>
          <p:cNvGrpSpPr/>
          <p:nvPr/>
        </p:nvGrpSpPr>
        <p:grpSpPr>
          <a:xfrm>
            <a:off x="0" y="1830"/>
            <a:ext cx="12192000" cy="1980786"/>
            <a:chOff x="0" y="0"/>
            <a:chExt cx="12192000" cy="1980786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F2F161A-CE4C-443B-9225-59628C58D6C8}"/>
                </a:ext>
              </a:extLst>
            </p:cNvPr>
            <p:cNvSpPr/>
            <p:nvPr/>
          </p:nvSpPr>
          <p:spPr>
            <a:xfrm>
              <a:off x="0" y="0"/>
              <a:ext cx="12192000" cy="1923246"/>
            </a:xfrm>
            <a:custGeom>
              <a:avLst/>
              <a:gdLst>
                <a:gd name="connsiteX0" fmla="*/ 0 w 12192000"/>
                <a:gd name="connsiteY0" fmla="*/ 0 h 3904343"/>
                <a:gd name="connsiteX1" fmla="*/ 12192000 w 12192000"/>
                <a:gd name="connsiteY1" fmla="*/ 0 h 3904343"/>
                <a:gd name="connsiteX2" fmla="*/ 12192000 w 12192000"/>
                <a:gd name="connsiteY2" fmla="*/ 3904343 h 3904343"/>
                <a:gd name="connsiteX3" fmla="*/ 0 w 12192000"/>
                <a:gd name="connsiteY3" fmla="*/ 3904343 h 390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3904343">
                  <a:moveTo>
                    <a:pt x="0" y="0"/>
                  </a:moveTo>
                  <a:lnTo>
                    <a:pt x="12192000" y="0"/>
                  </a:lnTo>
                  <a:lnTo>
                    <a:pt x="12192000" y="3904343"/>
                  </a:lnTo>
                  <a:lnTo>
                    <a:pt x="0" y="3904343"/>
                  </a:lnTo>
                  <a:close/>
                </a:path>
              </a:pathLst>
            </a:custGeom>
            <a:solidFill>
              <a:srgbClr val="C416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DDBE89BC-85A2-2E48-9637-102A2920484D}"/>
                </a:ext>
              </a:extLst>
            </p:cNvPr>
            <p:cNvSpPr txBox="1"/>
            <p:nvPr/>
          </p:nvSpPr>
          <p:spPr>
            <a:xfrm>
              <a:off x="0" y="490534"/>
              <a:ext cx="1219199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What can be done </a:t>
              </a:r>
              <a:r>
                <a:rPr kumimoji="0" lang="en-SG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to relieve the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global burden imposed by glaucoma? </a:t>
              </a:r>
            </a:p>
          </p:txBody>
        </p:sp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A7FA3AB2-B6E1-B246-B8D4-87F2DC9C6758}"/>
                </a:ext>
              </a:extLst>
            </p:cNvPr>
            <p:cNvSpPr/>
            <p:nvPr/>
          </p:nvSpPr>
          <p:spPr>
            <a:xfrm>
              <a:off x="3870324" y="1935067"/>
              <a:ext cx="4451349" cy="4571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CF785D3B-3CD1-0642-B71B-2AC105BEDF89}"/>
              </a:ext>
            </a:extLst>
          </p:cNvPr>
          <p:cNvSpPr txBox="1">
            <a:spLocks/>
          </p:cNvSpPr>
          <p:nvPr/>
        </p:nvSpPr>
        <p:spPr>
          <a:xfrm>
            <a:off x="260778" y="3439270"/>
            <a:ext cx="11508828" cy="2000652"/>
          </a:xfrm>
          <a:prstGeom prst="rect">
            <a:avLst/>
          </a:prstGeom>
        </p:spPr>
        <p:txBody>
          <a:bodyPr anchor="t"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10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Unfortunately, current funding is </a:t>
            </a:r>
            <a:r>
              <a:rPr kumimoji="0" 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inadequate.</a:t>
            </a:r>
          </a:p>
        </p:txBody>
      </p:sp>
    </p:spTree>
    <p:extLst>
      <p:ext uri="{BB962C8B-B14F-4D97-AF65-F5344CB8AC3E}">
        <p14:creationId xmlns:p14="http://schemas.microsoft.com/office/powerpoint/2010/main" val="12791384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repeatCount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546240-57F8-20FC-8CF9-5C81AA874689}"/>
              </a:ext>
            </a:extLst>
          </p:cNvPr>
          <p:cNvSpPr/>
          <p:nvPr/>
        </p:nvSpPr>
        <p:spPr>
          <a:xfrm>
            <a:off x="5662246" y="0"/>
            <a:ext cx="852854" cy="175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900AEA0-4CD1-0946-AED2-6DB63BD58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/>
          <a:stretch/>
        </p:blipFill>
        <p:spPr>
          <a:xfrm>
            <a:off x="-1" y="0"/>
            <a:ext cx="12192000" cy="685800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7494A8-6784-E241-BDAC-8B5291806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6164316"/>
            <a:ext cx="1375817" cy="446647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91B9021-CBED-534D-B188-270F7F75D063}"/>
              </a:ext>
            </a:extLst>
          </p:cNvPr>
          <p:cNvSpPr txBox="1">
            <a:spLocks/>
          </p:cNvSpPr>
          <p:nvPr/>
        </p:nvSpPr>
        <p:spPr>
          <a:xfrm>
            <a:off x="2031344" y="542128"/>
            <a:ext cx="8129311" cy="72153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4161C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Acknowledgements – Images 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5DF80AC7-57E8-4448-88EA-02249C0E4F1A}"/>
              </a:ext>
            </a:extLst>
          </p:cNvPr>
          <p:cNvSpPr/>
          <p:nvPr/>
        </p:nvSpPr>
        <p:spPr>
          <a:xfrm>
            <a:off x="4624922" y="1373356"/>
            <a:ext cx="2622550" cy="45719"/>
          </a:xfrm>
          <a:prstGeom prst="rect">
            <a:avLst/>
          </a:prstGeom>
          <a:solidFill>
            <a:srgbClr val="21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ADB0175-33A4-9845-A7E7-FEDB3CBBE042}"/>
              </a:ext>
            </a:extLst>
          </p:cNvPr>
          <p:cNvSpPr txBox="1"/>
          <p:nvPr/>
        </p:nvSpPr>
        <p:spPr>
          <a:xfrm>
            <a:off x="545432" y="1791557"/>
            <a:ext cx="539076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https://www.aao.org/eye-health/diseases/glaucoma-vision-simulator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vectorstock.com%2Froyalty-free-vector%2Fblind-man-stick-figure-walking-with-a-white-cane-vector-31902257&amp;psig=AOvVaw2b0pWQAZROczCMNCnwF42h&amp;ust=1620056683897000&amp;source=images&amp;cd=vfe&amp;ved=0CAIQjRxqFwoTCLDjytCrq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https://www.google.com/url?sa=i&amp;url=https%3A%2F%2Fwww.glaucoma.org%2Fglaucoma%2Fanatomy-of-the-eye.php&amp;psig=AOvVaw0QsKfdYj2A4-_2mybJfZ6Z&amp;ust=1620056840839000&amp;source=images&amp;cd=vfe&amp;ved=0CAIQjRxqFwoTCMjskJmsq_ACFQAAAAAdAAAAABAJ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https://www.google.com/url?sa=i&amp;url=https%3A%2F%2Fen.wikipedia.org%2Fwiki%2FOccipital_lobe&amp;psig=AOvVaw0RgZwxZwWgF6iYDDOrUO2L&amp;ust=1620057392410000&amp;source=images&amp;cd=vfe&amp;ved=0CAIQjRxqFwoTCNDtwKOuq_ACFQAAAAAdAAAAABAE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https://www.google.com/url?sa=i&amp;url=https%3A%2F%2Fwww.nicepng.com%2Fourpic%2Fu2q8y3a9u2o0u2y3_camera-drawing-png-camera-drawing%2F&amp;psig=AOvVaw0x3JQJLzaupFfPDNUqJjd7&amp;ust=1620056975062000&amp;source=images&amp;cd=vfe&amp;ved=0CAIQjRxqFwoTCLCI69qsq_ACFQAAAAAdAAAAABAX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https://www.google.com/url?sa=i&amp;url=http%3A%2F%2Fgetdrawings.com%2Fcomputer-screen-drawing&amp;psig=AOvVaw1LzzA2rfGWSvGSdmwx_Ff_&amp;ust=1620057306000000&amp;source=images&amp;cd=vfe&amp;ved=0CAIQjRxqFwoTCPim5_ytq_ACFQAAAAAdAAAAABAD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https://tiel1600.wordpress.com/2018/01/02/glaucoma-increased-eye-pressure/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https://www.google.com/url?sa=i&amp;url=https%3A%2F%2Fwww.shutterstock.com%2Fimage-vector%2Fwarning-steep-downhill-sign-vector-1882274386&amp;psig=AOvVaw1KO0H0UDjKxAcJIZyNpwKY&amp;ust=1620058990479000&amp;source=images&amp;cd=vfe&amp;ved=0CAIQjRxqFwoTCIjqpZ20q_ACFQAAAAAdAAAAABAK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https://cdn.who.int/media/docs/default-source/infographics-pdf/world-vision-infographic-final.pdf?sfvrsn=85b7bcde_2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Whitney, D., &amp; Levi, D. M. (2011). Visual crowding: a fundamental limit on conscious perception and object recognition. Trends in Cognitive Sciences, 15(4), 160–168. https://doi.org/10.1016/j.tics.2011.02.005</a:t>
            </a: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FD57C8C-B194-BC43-8261-99720AC9E1E6}"/>
              </a:ext>
            </a:extLst>
          </p:cNvPr>
          <p:cNvSpPr txBox="1"/>
          <p:nvPr/>
        </p:nvSpPr>
        <p:spPr>
          <a:xfrm>
            <a:off x="6315296" y="1791557"/>
            <a:ext cx="53907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https://www.google.com/url?sa=i&amp;url=http%3A%2F%2Fclipart-library.com%2Fclipart%2F1476043.htm&amp;psig=AOvVaw3rAzIpp_bCy7aV9frKsyxW&amp;ust=1620627054729000&amp;source=images&amp;cd=vfe&amp;ved=0CAIQjRxqFwoTCLjr1bT4u_ACFQAAAAAdAAAAABAD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https://www.google.com/url?sa=i&amp;url=https%3A%2F%2Fstock.adobe.com%2Fsearch%3Fk%3Drobber%2520cartoon&amp;psig=AOvVaw2a9q90aHFvz4sfnHclBI7D&amp;ust=1621230357145000&amp;source=images&amp;cd=vfe&amp;ved=0CAIQjRxqFwoTCPDT-Py_zfACFQAAAAAdAAAAABAE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https://www.google.com/url?sa=i&amp;url=https%3A%2F%2Fwww.illustrationsof.com%2F433588-royalty-free-blind-clipart-illustration&amp;psig=AOvVaw1jIgcYAsdQHNTwzWUKhWaq&amp;ust=1621230606411000&amp;source=images&amp;cd=vfe&amp;ved=0CAIQjRxqFwoTCKDXgefAzfACFQAAAAAdAAAAABAK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https://www.google.com/url?sa=i&amp;url=https%3A%2F%2Fwww.easylinedrawing.com%2Fhow-to-draw-a-cartoon-car-step-by-step%2F&amp;psig=AOvVaw2nNjEi91qLE0ONlkiNSJge&amp;ust=1620627782693000&amp;source=images&amp;cd=vfe&amp;ved=0CAIQjRxqFwoTCOC155f7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https://www.google.com/url?sa=i&amp;url=https%3A%2F%2Fwww.dreamstime.com%2Fillustration%2Fstop-security-cartoon.html&amp;psig=AOvVaw2m8iR6tqDUfZljcHkaLYNk&amp;ust=1621237532352000&amp;source=images&amp;cd=vfe&amp;ved=0CAIQjRxqFwoTCLCi5MzazfACFQAAAAAdAAAAABAJ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https://www.google.com/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imgres?imgurl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https%3A%2F%2Fwww.pngfind.com%2Fpngs%2Fm%2F178-1788173_clipart-desktop-computer-animation-desktop-computer-hd-png.png&amp;imgrefurl=https%3A%2F%2Fwww.pngfind.com%2Fmpng%2FmhhTom_clipart-desktop-computer-animation-desktop-computer-hd-png%2F&amp;tbnid=0qYkK4Fq_pGIdM&amp;vet=12ahUKEwjg85fw-7vwAhWKPCsKHR6bBQ8QMyg3egQIARBi..i&amp;docid=367m5WIUiR7TQM&amp;w=840&amp;h=640&amp;q=computer%20animation&amp;hl=</a:t>
            </a:r>
            <a:r>
              <a:rPr kumimoji="0" lang="en-SG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en&amp;ved</a:t>
            </a: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=2ahUKEwjg85fw-7vwAhWKPCsKHR6bBQ8QMyg3egQIARBiu_ACFQAAAAAdAAAAABAE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https://st2.depositphotos.com/4356917/6429/v/600/depositphotos_64292935-stock-illustration-flowers-with-happy-smiling-faces.jpg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https://cdn4.iconfinder.com/data/icons/old-man-elderly-injured-injury-pain/197/old-man-pain-10-512.png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https://banner2.cleanpng.com/20180508/bdw/kisspng-sadness-stock-photography-depression-royalty-free-5af1263fa7fa03.2488389315257534076881.jpg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https://www.pngitem.com/pimgs/m/7-78539_clip-art-cartoon-cars-crashing-car-accident-clipart.png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http://st2.depositphotos.com/1504872/8305/v/450/depositphotos_83058918-Cartoon-ambulance-car-isolated.jpg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https://www.glaucoma.org/uploads/optic-nerve-comparison_290.jpg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B9520E-9EDC-945E-7BF2-BD2E43E3C437}"/>
              </a:ext>
            </a:extLst>
          </p:cNvPr>
          <p:cNvSpPr/>
          <p:nvPr/>
        </p:nvSpPr>
        <p:spPr>
          <a:xfrm>
            <a:off x="-2" y="6688354"/>
            <a:ext cx="12191999" cy="169646"/>
          </a:xfrm>
          <a:prstGeom prst="rect">
            <a:avLst/>
          </a:prstGeom>
          <a:solidFill>
            <a:srgbClr val="C4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8923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08817E432984F87E58D3F16BC7CB8" ma:contentTypeVersion="17" ma:contentTypeDescription="Create a new document." ma:contentTypeScope="" ma:versionID="dc18697cc59a217c7a7ccb0995fbd7da">
  <xsd:schema xmlns:xsd="http://www.w3.org/2001/XMLSchema" xmlns:xs="http://www.w3.org/2001/XMLSchema" xmlns:p="http://schemas.microsoft.com/office/2006/metadata/properties" xmlns:ns2="436636ef-6117-4937-8d14-6408b58b3f6a" xmlns:ns3="afbb3e09-20fc-41fe-891c-ad2d1d514bb0" targetNamespace="http://schemas.microsoft.com/office/2006/metadata/properties" ma:root="true" ma:fieldsID="3b9715f0e4577421870d50593d87f3bc" ns2:_="" ns3:_="">
    <xsd:import namespace="436636ef-6117-4937-8d14-6408b58b3f6a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636ef-6117-4937-8d14-6408b58b3f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cdf721-26e8-4fa8-af8e-77262affdfc5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436636ef-6117-4937-8d14-6408b58b3f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D22C7A-22F0-4D66-B18B-56684EE9B527}"/>
</file>

<file path=customXml/itemProps2.xml><?xml version="1.0" encoding="utf-8"?>
<ds:datastoreItem xmlns:ds="http://schemas.openxmlformats.org/officeDocument/2006/customXml" ds:itemID="{F1557D38-C1F2-4936-A702-8938B09B92CA}"/>
</file>

<file path=customXml/itemProps3.xml><?xml version="1.0" encoding="utf-8"?>
<ds:datastoreItem xmlns:ds="http://schemas.openxmlformats.org/officeDocument/2006/customXml" ds:itemID="{6E92A71D-32E3-44E8-8340-CA14132C8C98}"/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2635</Words>
  <Application>Microsoft Office PowerPoint</Application>
  <PresentationFormat>Widescreen</PresentationFormat>
  <Paragraphs>273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Montserrat</vt:lpstr>
      <vt:lpstr>Poppins SemiBold</vt:lpstr>
      <vt:lpstr>Source Sans Pro</vt:lpstr>
      <vt:lpstr>Source Sans Pro Black</vt:lpstr>
      <vt:lpstr>Kantoorthema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Azzahra</dc:creator>
  <cp:lastModifiedBy>Fatima Azzahra</cp:lastModifiedBy>
  <cp:revision>2</cp:revision>
  <dcterms:created xsi:type="dcterms:W3CDTF">2023-11-14T12:52:17Z</dcterms:created>
  <dcterms:modified xsi:type="dcterms:W3CDTF">2023-11-14T13:37:41Z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Text">
    <vt:lpwstr>Internal use</vt:lpwstr>
  </property>
  <property fmtid="{D5CDD505-2E9C-101B-9397-08002B2CF9AE}" pid="3" name="ContentTypeId">
    <vt:lpwstr>0x0101002D308817E432984F87E58D3F16BC7CB8</vt:lpwstr>
  </property>
</Properties>
</file>